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56" r:id="rId1"/>
  </p:sldMasterIdLst>
  <p:notesMasterIdLst>
    <p:notesMasterId r:id="rId24"/>
  </p:notesMasterIdLst>
  <p:sldIdLst>
    <p:sldId id="256" r:id="rId2"/>
    <p:sldId id="368" r:id="rId3"/>
    <p:sldId id="351" r:id="rId4"/>
    <p:sldId id="356" r:id="rId5"/>
    <p:sldId id="376" r:id="rId6"/>
    <p:sldId id="353" r:id="rId7"/>
    <p:sldId id="354" r:id="rId8"/>
    <p:sldId id="355" r:id="rId9"/>
    <p:sldId id="358" r:id="rId10"/>
    <p:sldId id="352" r:id="rId11"/>
    <p:sldId id="359" r:id="rId12"/>
    <p:sldId id="375" r:id="rId13"/>
    <p:sldId id="370" r:id="rId14"/>
    <p:sldId id="371" r:id="rId15"/>
    <p:sldId id="373" r:id="rId16"/>
    <p:sldId id="364" r:id="rId17"/>
    <p:sldId id="365" r:id="rId18"/>
    <p:sldId id="366" r:id="rId19"/>
    <p:sldId id="367" r:id="rId20"/>
    <p:sldId id="287" r:id="rId21"/>
    <p:sldId id="261" r:id="rId22"/>
    <p:sldId id="350" r:id="rId23"/>
  </p:sldIdLst>
  <p:sldSz cx="9144000" cy="5156200"/>
  <p:notesSz cx="6858000" cy="9144000"/>
  <p:embeddedFontLst>
    <p:embeddedFont>
      <p:font typeface="DaxOT-Medium" panose="02010504060101020104" pitchFamily="2" charset="77"/>
      <p:regular r:id="rId25"/>
    </p:embeddedFont>
    <p:embeddedFont>
      <p:font typeface="DaxOT-Regular" panose="02010504060101020104" pitchFamily="2" charset="77"/>
      <p:regular r:id="rId26"/>
    </p:embeddedFont>
    <p:embeddedFont>
      <p:font typeface="Maven Pro" pitchFamily="2" charset="77"/>
      <p:regular r:id="rId27"/>
      <p:bold r:id="rId28"/>
    </p:embeddedFont>
    <p:embeddedFont>
      <p:font typeface="Maven Pro Black" pitchFamily="2" charset="77"/>
      <p:bold r:id="rId29"/>
    </p:embeddedFont>
    <p:embeddedFont>
      <p:font typeface="Maven Pro ExtraBold" pitchFamily="2" charset="77"/>
      <p:bold r:id="rId30"/>
    </p:embeddedFont>
    <p:embeddedFont>
      <p:font typeface="Maven Pro Medium" pitchFamily="2" charset="77"/>
      <p:regular r:id="rId31"/>
    </p:embeddedFont>
    <p:embeddedFont>
      <p:font typeface="Maven Pro SemiBold" pitchFamily="2" charset="77"/>
      <p:regular r:id="rId32"/>
      <p:bold r:id="rId33"/>
    </p:embeddedFont>
    <p:embeddedFont>
      <p:font typeface="Oswald SemiBold" pitchFamily="2" charset="77"/>
      <p:regular r:id="rId3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1944"/>
    <a:srgbClr val="F0F0F0"/>
    <a:srgbClr val="081239"/>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81" autoAdjust="0"/>
    <p:restoredTop sz="96327"/>
  </p:normalViewPr>
  <p:slideViewPr>
    <p:cSldViewPr snapToGrid="0">
      <p:cViewPr varScale="1">
        <p:scale>
          <a:sx n="169" d="100"/>
          <a:sy n="169" d="100"/>
        </p:scale>
        <p:origin x="648" y="192"/>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723941-A509-4B00-AE83-0B9E7B71829E}" type="datetimeFigureOut">
              <a:rPr lang="en-GB" smtClean="0"/>
              <a:t>27/06/2025</a:t>
            </a:fld>
            <a:endParaRPr lang="en-GB"/>
          </a:p>
        </p:txBody>
      </p:sp>
      <p:sp>
        <p:nvSpPr>
          <p:cNvPr id="4" name="Slide Image Placeholder 3"/>
          <p:cNvSpPr>
            <a:spLocks noGrp="1" noRot="1" noChangeAspect="1"/>
          </p:cNvSpPr>
          <p:nvPr>
            <p:ph type="sldImg" idx="2"/>
          </p:nvPr>
        </p:nvSpPr>
        <p:spPr>
          <a:xfrm>
            <a:off x="692150" y="1143000"/>
            <a:ext cx="54737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12637D-35CB-44D2-83F9-1778C04C524E}" type="slidenum">
              <a:rPr lang="en-GB" smtClean="0"/>
              <a:t>‹#›</a:t>
            </a:fld>
            <a:endParaRPr lang="en-GB"/>
          </a:p>
        </p:txBody>
      </p:sp>
    </p:spTree>
    <p:extLst>
      <p:ext uri="{BB962C8B-B14F-4D97-AF65-F5344CB8AC3E}">
        <p14:creationId xmlns:p14="http://schemas.microsoft.com/office/powerpoint/2010/main" val="3302112962"/>
      </p:ext>
    </p:extLst>
  </p:cSld>
  <p:clrMap bg1="lt1" tx1="dk1" bg2="lt2" tx2="dk2" accent1="accent1" accent2="accent2" accent3="accent3" accent4="accent4" accent5="accent5" accent6="accent6" hlink="hlink" folHlink="folHlink"/>
  <p:notesStyle>
    <a:lvl1pPr marL="0" algn="l" defTabSz="686349" rtl="0" eaLnBrk="1" latinLnBrk="0" hangingPunct="1">
      <a:defRPr sz="901" kern="1200">
        <a:solidFill>
          <a:schemeClr val="tx1"/>
        </a:solidFill>
        <a:latin typeface="+mn-lt"/>
        <a:ea typeface="+mn-ea"/>
        <a:cs typeface="+mn-cs"/>
      </a:defRPr>
    </a:lvl1pPr>
    <a:lvl2pPr marL="343174" algn="l" defTabSz="686349" rtl="0" eaLnBrk="1" latinLnBrk="0" hangingPunct="1">
      <a:defRPr sz="901" kern="1200">
        <a:solidFill>
          <a:schemeClr val="tx1"/>
        </a:solidFill>
        <a:latin typeface="+mn-lt"/>
        <a:ea typeface="+mn-ea"/>
        <a:cs typeface="+mn-cs"/>
      </a:defRPr>
    </a:lvl2pPr>
    <a:lvl3pPr marL="686349" algn="l" defTabSz="686349" rtl="0" eaLnBrk="1" latinLnBrk="0" hangingPunct="1">
      <a:defRPr sz="901" kern="1200">
        <a:solidFill>
          <a:schemeClr val="tx1"/>
        </a:solidFill>
        <a:latin typeface="+mn-lt"/>
        <a:ea typeface="+mn-ea"/>
        <a:cs typeface="+mn-cs"/>
      </a:defRPr>
    </a:lvl3pPr>
    <a:lvl4pPr marL="1029523" algn="l" defTabSz="686349" rtl="0" eaLnBrk="1" latinLnBrk="0" hangingPunct="1">
      <a:defRPr sz="901" kern="1200">
        <a:solidFill>
          <a:schemeClr val="tx1"/>
        </a:solidFill>
        <a:latin typeface="+mn-lt"/>
        <a:ea typeface="+mn-ea"/>
        <a:cs typeface="+mn-cs"/>
      </a:defRPr>
    </a:lvl4pPr>
    <a:lvl5pPr marL="1372697" algn="l" defTabSz="686349" rtl="0" eaLnBrk="1" latinLnBrk="0" hangingPunct="1">
      <a:defRPr sz="901" kern="1200">
        <a:solidFill>
          <a:schemeClr val="tx1"/>
        </a:solidFill>
        <a:latin typeface="+mn-lt"/>
        <a:ea typeface="+mn-ea"/>
        <a:cs typeface="+mn-cs"/>
      </a:defRPr>
    </a:lvl5pPr>
    <a:lvl6pPr marL="1715872" algn="l" defTabSz="686349" rtl="0" eaLnBrk="1" latinLnBrk="0" hangingPunct="1">
      <a:defRPr sz="901" kern="1200">
        <a:solidFill>
          <a:schemeClr val="tx1"/>
        </a:solidFill>
        <a:latin typeface="+mn-lt"/>
        <a:ea typeface="+mn-ea"/>
        <a:cs typeface="+mn-cs"/>
      </a:defRPr>
    </a:lvl6pPr>
    <a:lvl7pPr marL="2059046" algn="l" defTabSz="686349" rtl="0" eaLnBrk="1" latinLnBrk="0" hangingPunct="1">
      <a:defRPr sz="901" kern="1200">
        <a:solidFill>
          <a:schemeClr val="tx1"/>
        </a:solidFill>
        <a:latin typeface="+mn-lt"/>
        <a:ea typeface="+mn-ea"/>
        <a:cs typeface="+mn-cs"/>
      </a:defRPr>
    </a:lvl7pPr>
    <a:lvl8pPr marL="2402220" algn="l" defTabSz="686349" rtl="0" eaLnBrk="1" latinLnBrk="0" hangingPunct="1">
      <a:defRPr sz="901" kern="1200">
        <a:solidFill>
          <a:schemeClr val="tx1"/>
        </a:solidFill>
        <a:latin typeface="+mn-lt"/>
        <a:ea typeface="+mn-ea"/>
        <a:cs typeface="+mn-cs"/>
      </a:defRPr>
    </a:lvl8pPr>
    <a:lvl9pPr marL="2745395" algn="l" defTabSz="686349" rtl="0" eaLnBrk="1" latinLnBrk="0" hangingPunct="1">
      <a:defRPr sz="901"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9.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9.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e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8" Type="http://schemas.openxmlformats.org/officeDocument/2006/relationships/hyperlink" Target="https://www.instagram.com/harwingroup/" TargetMode="External"/><Relationship Id="rId13"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hyperlink" Target="https://www.harwin.com/" TargetMode="External"/><Relationship Id="rId12" Type="http://schemas.openxmlformats.org/officeDocument/2006/relationships/hyperlink" Target="https://www.linkedin.com/company/harwin/" TargetMode="External"/><Relationship Id="rId17" Type="http://schemas.openxmlformats.org/officeDocument/2006/relationships/image" Target="../media/image25.png"/><Relationship Id="rId2" Type="http://schemas.openxmlformats.org/officeDocument/2006/relationships/image" Target="../media/image18.jpeg"/><Relationship Id="rId16" Type="http://schemas.openxmlformats.org/officeDocument/2006/relationships/hyperlink" Target="https://www.facebook.com/HarwinPlc" TargetMode="External"/><Relationship Id="rId1" Type="http://schemas.openxmlformats.org/officeDocument/2006/relationships/slideMaster" Target="../slideMasters/slideMaster1.xml"/><Relationship Id="rId6" Type="http://schemas.openxmlformats.org/officeDocument/2006/relationships/hyperlink" Target="mailto:technical@harwin.com" TargetMode="External"/><Relationship Id="rId11" Type="http://schemas.openxmlformats.org/officeDocument/2006/relationships/image" Target="../media/image22.png"/><Relationship Id="rId5" Type="http://schemas.openxmlformats.org/officeDocument/2006/relationships/image" Target="../media/image20.png"/><Relationship Id="rId15" Type="http://schemas.openxmlformats.org/officeDocument/2006/relationships/image" Target="../media/image24.png"/><Relationship Id="rId10" Type="http://schemas.openxmlformats.org/officeDocument/2006/relationships/hyperlink" Target="https://www.youtube.com/@HarwinGroup" TargetMode="External"/><Relationship Id="rId4" Type="http://schemas.openxmlformats.org/officeDocument/2006/relationships/image" Target="../media/image19.svg"/><Relationship Id="rId9" Type="http://schemas.openxmlformats.org/officeDocument/2006/relationships/image" Target="../media/image21.png"/><Relationship Id="rId14" Type="http://schemas.openxmlformats.org/officeDocument/2006/relationships/hyperlink" Target="https://twitter.com/Harwin" TargetMode="External"/></Relationships>
</file>

<file path=ppt/slideLayouts/_rels/slideLayout21.xml.rels><?xml version="1.0" encoding="UTF-8" standalone="yes"?>
<Relationships xmlns="http://schemas.openxmlformats.org/package/2006/relationships"><Relationship Id="rId8" Type="http://schemas.openxmlformats.org/officeDocument/2006/relationships/hyperlink" Target="mailto:technical-us@harwinasia.com" TargetMode="External"/><Relationship Id="rId13" Type="http://schemas.openxmlformats.org/officeDocument/2006/relationships/image" Target="../media/image22.png"/><Relationship Id="rId18" Type="http://schemas.openxmlformats.org/officeDocument/2006/relationships/hyperlink" Target="https://www.facebook.com/HarwinPlc" TargetMode="External"/><Relationship Id="rId3" Type="http://schemas.openxmlformats.org/officeDocument/2006/relationships/image" Target="../media/image2.png"/><Relationship Id="rId7" Type="http://schemas.openxmlformats.org/officeDocument/2006/relationships/hyperlink" Target="mailto:technical-us@harwin.com" TargetMode="External"/><Relationship Id="rId12" Type="http://schemas.openxmlformats.org/officeDocument/2006/relationships/hyperlink" Target="https://www.youtube.com/@HarwinGroup" TargetMode="External"/><Relationship Id="rId17" Type="http://schemas.openxmlformats.org/officeDocument/2006/relationships/image" Target="../media/image24.png"/><Relationship Id="rId2" Type="http://schemas.openxmlformats.org/officeDocument/2006/relationships/image" Target="../media/image18.jpeg"/><Relationship Id="rId16" Type="http://schemas.openxmlformats.org/officeDocument/2006/relationships/hyperlink" Target="https://twitter.com/Harwin" TargetMode="External"/><Relationship Id="rId1" Type="http://schemas.openxmlformats.org/officeDocument/2006/relationships/slideMaster" Target="../slideMasters/slideMaster1.xml"/><Relationship Id="rId6" Type="http://schemas.openxmlformats.org/officeDocument/2006/relationships/hyperlink" Target="mailto:technical@harwin.com" TargetMode="External"/><Relationship Id="rId11" Type="http://schemas.openxmlformats.org/officeDocument/2006/relationships/image" Target="../media/image21.png"/><Relationship Id="rId5" Type="http://schemas.openxmlformats.org/officeDocument/2006/relationships/image" Target="../media/image20.png"/><Relationship Id="rId15" Type="http://schemas.openxmlformats.org/officeDocument/2006/relationships/image" Target="../media/image23.png"/><Relationship Id="rId10" Type="http://schemas.openxmlformats.org/officeDocument/2006/relationships/hyperlink" Target="https://www.instagram.com/harwingroup/" TargetMode="External"/><Relationship Id="rId19" Type="http://schemas.openxmlformats.org/officeDocument/2006/relationships/image" Target="../media/image25.png"/><Relationship Id="rId4" Type="http://schemas.openxmlformats.org/officeDocument/2006/relationships/image" Target="../media/image19.svg"/><Relationship Id="rId9" Type="http://schemas.openxmlformats.org/officeDocument/2006/relationships/hyperlink" Target="https://www.harwin.com/" TargetMode="External"/><Relationship Id="rId14" Type="http://schemas.openxmlformats.org/officeDocument/2006/relationships/hyperlink" Target="https://www.linkedin.com/company/harwin/" TargetMode="Externa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www.harwin.com/" TargetMode="External"/><Relationship Id="rId2" Type="http://schemas.openxmlformats.org/officeDocument/2006/relationships/image" Target="../media/image18.jpeg"/><Relationship Id="rId1" Type="http://schemas.openxmlformats.org/officeDocument/2006/relationships/slideMaster" Target="../slideMasters/slideMaster1.xml"/><Relationship Id="rId6" Type="http://schemas.openxmlformats.org/officeDocument/2006/relationships/hyperlink" Target="mailto:technical@harwin.com" TargetMode="External"/><Relationship Id="rId5" Type="http://schemas.openxmlformats.org/officeDocument/2006/relationships/image" Target="../media/image20.png"/><Relationship Id="rId4" Type="http://schemas.openxmlformats.org/officeDocument/2006/relationships/image" Target="../media/image19.svg"/></Relationships>
</file>

<file path=ppt/slideLayouts/_rels/slideLayout23.xml.rels><?xml version="1.0" encoding="UTF-8" standalone="yes"?>
<Relationships xmlns="http://schemas.openxmlformats.org/package/2006/relationships"><Relationship Id="rId8" Type="http://schemas.openxmlformats.org/officeDocument/2006/relationships/hyperlink" Target="https://www.harwin.com/" TargetMode="External"/><Relationship Id="rId3" Type="http://schemas.openxmlformats.org/officeDocument/2006/relationships/image" Target="../media/image26.jpg"/><Relationship Id="rId7" Type="http://schemas.openxmlformats.org/officeDocument/2006/relationships/hyperlink" Target="mailto:support@harwin.com" TargetMode="External"/><Relationship Id="rId2" Type="http://schemas.openxmlformats.org/officeDocument/2006/relationships/image" Target="../media/image18.jpe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9.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9.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9.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1AB4555-9C5D-47C3-F2B9-06CE20E184B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6894"/>
            <a:ext cx="9144000" cy="5209988"/>
          </a:xfrm>
          <a:prstGeom prst="rect">
            <a:avLst/>
          </a:prstGeom>
        </p:spPr>
      </p:pic>
      <p:sp>
        <p:nvSpPr>
          <p:cNvPr id="2" name="Title 1"/>
          <p:cNvSpPr>
            <a:spLocks noGrp="1"/>
          </p:cNvSpPr>
          <p:nvPr>
            <p:ph type="ctrTitle" hasCustomPrompt="1"/>
          </p:nvPr>
        </p:nvSpPr>
        <p:spPr>
          <a:xfrm>
            <a:off x="458335" y="3630977"/>
            <a:ext cx="8079239" cy="288561"/>
          </a:xfrm>
          <a:prstGeom prst="rect">
            <a:avLst/>
          </a:prstGeom>
        </p:spPr>
        <p:txBody>
          <a:bodyPr anchor="t" anchorCtr="0"/>
          <a:lstStyle>
            <a:lvl1pPr algn="l">
              <a:lnSpc>
                <a:spcPct val="100000"/>
              </a:lnSpc>
              <a:defRPr sz="1760">
                <a:solidFill>
                  <a:schemeClr val="bg1"/>
                </a:solidFill>
              </a:defRPr>
            </a:lvl1pPr>
          </a:lstStyle>
          <a:p>
            <a:r>
              <a:rPr lang="en-US" dirty="0"/>
              <a:t>Title</a:t>
            </a:r>
          </a:p>
        </p:txBody>
      </p:sp>
      <p:sp>
        <p:nvSpPr>
          <p:cNvPr id="3" name="Subtitle 2"/>
          <p:cNvSpPr>
            <a:spLocks noGrp="1"/>
          </p:cNvSpPr>
          <p:nvPr>
            <p:ph type="subTitle" idx="1" hasCustomPrompt="1"/>
          </p:nvPr>
        </p:nvSpPr>
        <p:spPr>
          <a:xfrm>
            <a:off x="458335" y="3931053"/>
            <a:ext cx="4113665" cy="228197"/>
          </a:xfrm>
          <a:prstGeom prst="rect">
            <a:avLst/>
          </a:prstGeom>
        </p:spPr>
        <p:txBody>
          <a:bodyPr/>
          <a:lstStyle>
            <a:lvl1pPr marL="0" indent="0" algn="l">
              <a:lnSpc>
                <a:spcPct val="100000"/>
              </a:lnSpc>
              <a:buNone/>
              <a:defRPr sz="800" cap="all"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p>
        </p:txBody>
      </p:sp>
      <p:pic>
        <p:nvPicPr>
          <p:cNvPr id="13" name="Graphic 12">
            <a:extLst>
              <a:ext uri="{FF2B5EF4-FFF2-40B4-BE49-F238E27FC236}">
                <a16:creationId xmlns:a16="http://schemas.microsoft.com/office/drawing/2014/main" id="{E4FBD49A-776D-1868-5D72-8AC41817F8C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806178" y="4831496"/>
            <a:ext cx="712945" cy="114580"/>
          </a:xfrm>
          <a:prstGeom prst="rect">
            <a:avLst/>
          </a:prstGeom>
        </p:spPr>
      </p:pic>
      <p:pic>
        <p:nvPicPr>
          <p:cNvPr id="24" name="Picture 23" descr="A picture containing text, clipart&#10;&#10;Description automatically generated">
            <a:extLst>
              <a:ext uri="{FF2B5EF4-FFF2-40B4-BE49-F238E27FC236}">
                <a16:creationId xmlns:a16="http://schemas.microsoft.com/office/drawing/2014/main" id="{45AA7BD7-679E-147F-F0E9-A036519EB71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54287" y="2990057"/>
            <a:ext cx="2143235" cy="269889"/>
          </a:xfrm>
          <a:prstGeom prst="rect">
            <a:avLst/>
          </a:prstGeom>
        </p:spPr>
      </p:pic>
      <p:sp>
        <p:nvSpPr>
          <p:cNvPr id="4" name="TextBox 3">
            <a:extLst>
              <a:ext uri="{FF2B5EF4-FFF2-40B4-BE49-F238E27FC236}">
                <a16:creationId xmlns:a16="http://schemas.microsoft.com/office/drawing/2014/main" id="{3151B80B-910F-0780-BF3D-C400DA31B936}"/>
              </a:ext>
            </a:extLst>
          </p:cNvPr>
          <p:cNvSpPr txBox="1"/>
          <p:nvPr userDrawn="1"/>
        </p:nvSpPr>
        <p:spPr>
          <a:xfrm>
            <a:off x="7013198" y="4774064"/>
            <a:ext cx="2033880" cy="215444"/>
          </a:xfrm>
          <a:prstGeom prst="rect">
            <a:avLst/>
          </a:prstGeom>
          <a:noFill/>
        </p:spPr>
        <p:txBody>
          <a:bodyPr wrap="square" rtlCol="0">
            <a:spAutoFit/>
          </a:bodyPr>
          <a:lstStyle/>
          <a:p>
            <a:r>
              <a:rPr lang="en-US" sz="800" b="0" i="0" spc="200" baseline="0" dirty="0">
                <a:solidFill>
                  <a:schemeClr val="bg1"/>
                </a:solidFill>
                <a:latin typeface="Maven Pro Medium" pitchFamily="2" charset="77"/>
              </a:rPr>
              <a:t>//  WWW.HARWIN.COM</a:t>
            </a:r>
          </a:p>
        </p:txBody>
      </p:sp>
    </p:spTree>
    <p:extLst>
      <p:ext uri="{BB962C8B-B14F-4D97-AF65-F5344CB8AC3E}">
        <p14:creationId xmlns:p14="http://schemas.microsoft.com/office/powerpoint/2010/main" val="235793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 column text no backgroun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32AA2036-1941-A73A-001B-78A99B67BB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14567" y="4831496"/>
            <a:ext cx="712945" cy="114580"/>
          </a:xfrm>
          <a:prstGeom prst="rect">
            <a:avLst/>
          </a:prstGeom>
        </p:spPr>
      </p:pic>
      <p:pic>
        <p:nvPicPr>
          <p:cNvPr id="5" name="Picture 4">
            <a:extLst>
              <a:ext uri="{FF2B5EF4-FFF2-40B4-BE49-F238E27FC236}">
                <a16:creationId xmlns:a16="http://schemas.microsoft.com/office/drawing/2014/main" id="{12F96435-7511-E8E3-F68D-EF119FD0256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760458" y="4826214"/>
            <a:ext cx="965250" cy="123831"/>
          </a:xfrm>
          <a:prstGeom prst="rect">
            <a:avLst/>
          </a:prstGeom>
        </p:spPr>
      </p:pic>
      <p:cxnSp>
        <p:nvCxnSpPr>
          <p:cNvPr id="6" name="Straight Connector 5">
            <a:extLst>
              <a:ext uri="{FF2B5EF4-FFF2-40B4-BE49-F238E27FC236}">
                <a16:creationId xmlns:a16="http://schemas.microsoft.com/office/drawing/2014/main" id="{A7101223-CE97-A966-C32C-9187F6ED4F49}"/>
              </a:ext>
            </a:extLst>
          </p:cNvPr>
          <p:cNvCxnSpPr>
            <a:cxnSpLocks/>
          </p:cNvCxnSpPr>
          <p:nvPr userDrawn="1"/>
        </p:nvCxnSpPr>
        <p:spPr>
          <a:xfrm>
            <a:off x="255420" y="4614868"/>
            <a:ext cx="8896967"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2FD4AB40-6061-75E5-249E-244AAC30C388}"/>
              </a:ext>
            </a:extLst>
          </p:cNvPr>
          <p:cNvSpPr>
            <a:spLocks noGrp="1"/>
          </p:cNvSpPr>
          <p:nvPr>
            <p:ph type="title" hasCustomPrompt="1"/>
          </p:nvPr>
        </p:nvSpPr>
        <p:spPr>
          <a:xfrm>
            <a:off x="389058" y="399693"/>
            <a:ext cx="6065529" cy="712568"/>
          </a:xfrm>
          <a:prstGeom prst="rect">
            <a:avLst/>
          </a:prstGeom>
        </p:spPr>
        <p:txBody>
          <a:bodyPr anchor="b" anchorCtr="0"/>
          <a:lstStyle>
            <a:lvl1pPr>
              <a:lnSpc>
                <a:spcPct val="100000"/>
              </a:lnSpc>
              <a:defRPr sz="2800">
                <a:solidFill>
                  <a:schemeClr val="tx1"/>
                </a:solidFill>
              </a:defRPr>
            </a:lvl1pPr>
          </a:lstStyle>
          <a:p>
            <a:r>
              <a:rPr lang="en-US" dirty="0"/>
              <a:t>Title</a:t>
            </a:r>
          </a:p>
        </p:txBody>
      </p:sp>
      <p:sp>
        <p:nvSpPr>
          <p:cNvPr id="9" name="Content Placeholder 2">
            <a:extLst>
              <a:ext uri="{FF2B5EF4-FFF2-40B4-BE49-F238E27FC236}">
                <a16:creationId xmlns:a16="http://schemas.microsoft.com/office/drawing/2014/main" id="{FDB23435-8656-765E-8BFB-98A65E4D499F}"/>
              </a:ext>
            </a:extLst>
          </p:cNvPr>
          <p:cNvSpPr>
            <a:spLocks noGrp="1"/>
          </p:cNvSpPr>
          <p:nvPr>
            <p:ph idx="1"/>
          </p:nvPr>
        </p:nvSpPr>
        <p:spPr>
          <a:xfrm>
            <a:off x="389057" y="1829857"/>
            <a:ext cx="4459568" cy="2100802"/>
          </a:xfrm>
          <a:prstGeom prst="rect">
            <a:avLst/>
          </a:prstGeom>
        </p:spPr>
        <p:txBody>
          <a:bodyPr/>
          <a:lstStyle>
            <a:lvl1pPr>
              <a:defRPr sz="1100" b="0" i="0">
                <a:solidFill>
                  <a:schemeClr val="tx1"/>
                </a:solidFill>
                <a:latin typeface="Maven Pro Medium" pitchFamily="2" charset="77"/>
              </a:defRPr>
            </a:lvl1pPr>
            <a:lvl2pPr>
              <a:defRPr sz="900">
                <a:solidFill>
                  <a:schemeClr val="tx1"/>
                </a:solidFill>
                <a:latin typeface="+mn-lt"/>
              </a:defRPr>
            </a:lvl2pPr>
            <a:lvl3pPr>
              <a:defRPr sz="900">
                <a:solidFill>
                  <a:schemeClr val="tx1"/>
                </a:solidFill>
                <a:latin typeface="+mn-lt"/>
              </a:defRPr>
            </a:lvl3pPr>
            <a:lvl4pPr>
              <a:defRPr sz="900">
                <a:solidFill>
                  <a:schemeClr val="tx1"/>
                </a:solidFill>
                <a:latin typeface="+mn-lt"/>
              </a:defRPr>
            </a:lvl4pPr>
            <a:lvl5pPr>
              <a:defRPr sz="90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0">
            <a:extLst>
              <a:ext uri="{FF2B5EF4-FFF2-40B4-BE49-F238E27FC236}">
                <a16:creationId xmlns:a16="http://schemas.microsoft.com/office/drawing/2014/main" id="{F7A643DA-72AB-987B-BC9A-76CC70B82360}"/>
              </a:ext>
            </a:extLst>
          </p:cNvPr>
          <p:cNvSpPr>
            <a:spLocks noGrp="1"/>
          </p:cNvSpPr>
          <p:nvPr>
            <p:ph type="body" sz="quarter" idx="11" hasCustomPrompt="1"/>
          </p:nvPr>
        </p:nvSpPr>
        <p:spPr>
          <a:xfrm>
            <a:off x="389059" y="1240828"/>
            <a:ext cx="6065528" cy="251133"/>
          </a:xfrm>
          <a:prstGeom prst="rect">
            <a:avLst/>
          </a:prstGeom>
        </p:spPr>
        <p:txBody>
          <a:bodyPr/>
          <a:lstStyle>
            <a:lvl1pPr>
              <a:defRPr sz="1400" cap="all" baseline="0">
                <a:solidFill>
                  <a:schemeClr val="accent1"/>
                </a:solidFill>
              </a:defRPr>
            </a:lvl1pPr>
            <a:lvl2pPr marL="0" indent="0">
              <a:buNone/>
              <a:defRPr/>
            </a:lvl2pPr>
          </a:lstStyle>
          <a:p>
            <a:pPr lvl="0"/>
            <a:r>
              <a:rPr lang="en-US" dirty="0"/>
              <a:t>Sub-heading</a:t>
            </a:r>
          </a:p>
        </p:txBody>
      </p:sp>
      <p:pic>
        <p:nvPicPr>
          <p:cNvPr id="2" name="Picture 1" descr="Icon&#10;&#10;Description automatically generated">
            <a:extLst>
              <a:ext uri="{FF2B5EF4-FFF2-40B4-BE49-F238E27FC236}">
                <a16:creationId xmlns:a16="http://schemas.microsoft.com/office/drawing/2014/main" id="{D0157C14-873A-4E2B-D3FD-6DD7F5AE89E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403396" y="651"/>
            <a:ext cx="2321044" cy="628682"/>
          </a:xfrm>
          <a:prstGeom prst="rect">
            <a:avLst/>
          </a:prstGeom>
        </p:spPr>
      </p:pic>
    </p:spTree>
    <p:extLst>
      <p:ext uri="{BB962C8B-B14F-4D97-AF65-F5344CB8AC3E}">
        <p14:creationId xmlns:p14="http://schemas.microsoft.com/office/powerpoint/2010/main" val="65201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column text with background">
    <p:spTree>
      <p:nvGrpSpPr>
        <p:cNvPr id="1" name=""/>
        <p:cNvGrpSpPr/>
        <p:nvPr/>
      </p:nvGrpSpPr>
      <p:grpSpPr>
        <a:xfrm>
          <a:off x="0" y="0"/>
          <a:ext cx="0" cy="0"/>
          <a:chOff x="0" y="0"/>
          <a:chExt cx="0" cy="0"/>
        </a:xfrm>
      </p:grpSpPr>
      <p:pic>
        <p:nvPicPr>
          <p:cNvPr id="4" name="Picture 3" descr="Shape, circle&#10;&#10;Description automatically generated">
            <a:extLst>
              <a:ext uri="{FF2B5EF4-FFF2-40B4-BE49-F238E27FC236}">
                <a16:creationId xmlns:a16="http://schemas.microsoft.com/office/drawing/2014/main" id="{64CCBEC5-7408-8DD9-A258-198DE86068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85612" y="0"/>
            <a:ext cx="7058388" cy="5153290"/>
          </a:xfrm>
          <a:prstGeom prst="rect">
            <a:avLst/>
          </a:prstGeom>
        </p:spPr>
      </p:pic>
      <p:sp>
        <p:nvSpPr>
          <p:cNvPr id="5" name="Text Placeholder 10">
            <a:extLst>
              <a:ext uri="{FF2B5EF4-FFF2-40B4-BE49-F238E27FC236}">
                <a16:creationId xmlns:a16="http://schemas.microsoft.com/office/drawing/2014/main" id="{FDDF1F0A-500A-261F-9DA6-72710D86F213}"/>
              </a:ext>
            </a:extLst>
          </p:cNvPr>
          <p:cNvSpPr>
            <a:spLocks noGrp="1"/>
          </p:cNvSpPr>
          <p:nvPr>
            <p:ph type="body" sz="quarter" idx="13" hasCustomPrompt="1"/>
          </p:nvPr>
        </p:nvSpPr>
        <p:spPr>
          <a:xfrm>
            <a:off x="389059" y="1240828"/>
            <a:ext cx="5978350" cy="251133"/>
          </a:xfrm>
          <a:prstGeom prst="rect">
            <a:avLst/>
          </a:prstGeom>
        </p:spPr>
        <p:txBody>
          <a:bodyPr/>
          <a:lstStyle>
            <a:lvl1pPr>
              <a:defRPr sz="1400" cap="all" baseline="0">
                <a:solidFill>
                  <a:schemeClr val="accent1"/>
                </a:solidFill>
              </a:defRPr>
            </a:lvl1pPr>
            <a:lvl2pPr marL="0" indent="0">
              <a:buNone/>
              <a:defRPr/>
            </a:lvl2pPr>
          </a:lstStyle>
          <a:p>
            <a:pPr lvl="0"/>
            <a:r>
              <a:rPr lang="en-US" dirty="0"/>
              <a:t>Sub-heading</a:t>
            </a:r>
          </a:p>
        </p:txBody>
      </p:sp>
      <p:pic>
        <p:nvPicPr>
          <p:cNvPr id="20" name="Graphic 19">
            <a:extLst>
              <a:ext uri="{FF2B5EF4-FFF2-40B4-BE49-F238E27FC236}">
                <a16:creationId xmlns:a16="http://schemas.microsoft.com/office/drawing/2014/main" id="{3A510F5A-BC19-A994-0B50-1A6D00A650E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814567" y="4831496"/>
            <a:ext cx="712945" cy="114580"/>
          </a:xfrm>
          <a:prstGeom prst="rect">
            <a:avLst/>
          </a:prstGeom>
        </p:spPr>
      </p:pic>
      <p:pic>
        <p:nvPicPr>
          <p:cNvPr id="21" name="Picture 20">
            <a:extLst>
              <a:ext uri="{FF2B5EF4-FFF2-40B4-BE49-F238E27FC236}">
                <a16:creationId xmlns:a16="http://schemas.microsoft.com/office/drawing/2014/main" id="{D646C4EA-F2AA-7972-79A1-4ADC3D63BD1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760458" y="4826214"/>
            <a:ext cx="965250" cy="123831"/>
          </a:xfrm>
          <a:prstGeom prst="rect">
            <a:avLst/>
          </a:prstGeom>
        </p:spPr>
      </p:pic>
      <p:cxnSp>
        <p:nvCxnSpPr>
          <p:cNvPr id="22" name="Straight Connector 21">
            <a:extLst>
              <a:ext uri="{FF2B5EF4-FFF2-40B4-BE49-F238E27FC236}">
                <a16:creationId xmlns:a16="http://schemas.microsoft.com/office/drawing/2014/main" id="{F884AA9E-FF75-AB42-FD2B-71D9ECD054C8}"/>
              </a:ext>
            </a:extLst>
          </p:cNvPr>
          <p:cNvCxnSpPr>
            <a:cxnSpLocks/>
          </p:cNvCxnSpPr>
          <p:nvPr userDrawn="1"/>
        </p:nvCxnSpPr>
        <p:spPr>
          <a:xfrm>
            <a:off x="255420" y="4614868"/>
            <a:ext cx="8896967"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Title 1">
            <a:extLst>
              <a:ext uri="{FF2B5EF4-FFF2-40B4-BE49-F238E27FC236}">
                <a16:creationId xmlns:a16="http://schemas.microsoft.com/office/drawing/2014/main" id="{888A3CFA-56B2-FB62-355F-0F938C05E8FE}"/>
              </a:ext>
            </a:extLst>
          </p:cNvPr>
          <p:cNvSpPr>
            <a:spLocks noGrp="1"/>
          </p:cNvSpPr>
          <p:nvPr>
            <p:ph type="title" hasCustomPrompt="1"/>
          </p:nvPr>
        </p:nvSpPr>
        <p:spPr>
          <a:xfrm>
            <a:off x="389058" y="399693"/>
            <a:ext cx="6065529" cy="712568"/>
          </a:xfrm>
          <a:prstGeom prst="rect">
            <a:avLst/>
          </a:prstGeom>
        </p:spPr>
        <p:txBody>
          <a:bodyPr anchor="b" anchorCtr="0"/>
          <a:lstStyle>
            <a:lvl1pPr>
              <a:lnSpc>
                <a:spcPct val="100000"/>
              </a:lnSpc>
              <a:defRPr sz="2800">
                <a:solidFill>
                  <a:schemeClr val="tx1"/>
                </a:solidFill>
              </a:defRPr>
            </a:lvl1pPr>
          </a:lstStyle>
          <a:p>
            <a:r>
              <a:rPr lang="en-US" dirty="0"/>
              <a:t>Title</a:t>
            </a:r>
          </a:p>
        </p:txBody>
      </p:sp>
      <p:sp>
        <p:nvSpPr>
          <p:cNvPr id="25" name="Content Placeholder 2">
            <a:extLst>
              <a:ext uri="{FF2B5EF4-FFF2-40B4-BE49-F238E27FC236}">
                <a16:creationId xmlns:a16="http://schemas.microsoft.com/office/drawing/2014/main" id="{8457CE75-606D-FD81-3B62-DC594AED6C21}"/>
              </a:ext>
            </a:extLst>
          </p:cNvPr>
          <p:cNvSpPr>
            <a:spLocks noGrp="1"/>
          </p:cNvSpPr>
          <p:nvPr>
            <p:ph idx="1"/>
          </p:nvPr>
        </p:nvSpPr>
        <p:spPr>
          <a:xfrm>
            <a:off x="388143" y="1829856"/>
            <a:ext cx="8293954" cy="2548203"/>
          </a:xfrm>
          <a:prstGeom prst="rect">
            <a:avLst/>
          </a:prstGeom>
        </p:spPr>
        <p:txBody>
          <a:bodyPr numCol="2"/>
          <a:lstStyle>
            <a:lvl1pPr>
              <a:defRPr sz="1100" b="0" i="0">
                <a:solidFill>
                  <a:schemeClr val="tx1"/>
                </a:solidFill>
                <a:latin typeface="Maven Pro Medium" pitchFamily="2" charset="77"/>
              </a:defRPr>
            </a:lvl1pPr>
            <a:lvl2pPr>
              <a:defRPr sz="900">
                <a:solidFill>
                  <a:schemeClr val="tx1"/>
                </a:solidFill>
              </a:defRPr>
            </a:lvl2pPr>
            <a:lvl3pPr>
              <a:defRPr sz="900">
                <a:solidFill>
                  <a:schemeClr val="tx1"/>
                </a:solidFill>
              </a:defRPr>
            </a:lvl3pPr>
            <a:lvl4pPr>
              <a:defRPr sz="900">
                <a:solidFill>
                  <a:schemeClr val="tx1"/>
                </a:solidFill>
              </a:defRPr>
            </a:lvl4pPr>
            <a:lvl5pPr>
              <a:defRPr sz="9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descr="Icon&#10;&#10;Description automatically generated">
            <a:extLst>
              <a:ext uri="{FF2B5EF4-FFF2-40B4-BE49-F238E27FC236}">
                <a16:creationId xmlns:a16="http://schemas.microsoft.com/office/drawing/2014/main" id="{DA0AEB27-9D89-809E-CCA1-4D028E8A390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03396" y="651"/>
            <a:ext cx="2321044" cy="628682"/>
          </a:xfrm>
          <a:prstGeom prst="rect">
            <a:avLst/>
          </a:prstGeom>
        </p:spPr>
      </p:pic>
    </p:spTree>
    <p:extLst>
      <p:ext uri="{BB962C8B-B14F-4D97-AF65-F5344CB8AC3E}">
        <p14:creationId xmlns:p14="http://schemas.microsoft.com/office/powerpoint/2010/main" val="3347802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column text no backgroun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DB91C4FA-293C-29EE-C9EE-CEAA5636F054}"/>
              </a:ext>
            </a:extLst>
          </p:cNvPr>
          <p:cNvGrpSpPr/>
          <p:nvPr userDrawn="1"/>
        </p:nvGrpSpPr>
        <p:grpSpPr>
          <a:xfrm>
            <a:off x="255420" y="4614868"/>
            <a:ext cx="9272092" cy="335177"/>
            <a:chOff x="255420" y="4614868"/>
            <a:chExt cx="9272092" cy="335177"/>
          </a:xfrm>
        </p:grpSpPr>
        <p:pic>
          <p:nvPicPr>
            <p:cNvPr id="4" name="Graphic 3">
              <a:extLst>
                <a:ext uri="{FF2B5EF4-FFF2-40B4-BE49-F238E27FC236}">
                  <a16:creationId xmlns:a16="http://schemas.microsoft.com/office/drawing/2014/main" id="{46EC3F87-BD95-28AE-AC4B-F3C3450A083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14567" y="4831496"/>
              <a:ext cx="712945" cy="114580"/>
            </a:xfrm>
            <a:prstGeom prst="rect">
              <a:avLst/>
            </a:prstGeom>
          </p:spPr>
        </p:pic>
        <p:pic>
          <p:nvPicPr>
            <p:cNvPr id="5" name="Picture 4">
              <a:extLst>
                <a:ext uri="{FF2B5EF4-FFF2-40B4-BE49-F238E27FC236}">
                  <a16:creationId xmlns:a16="http://schemas.microsoft.com/office/drawing/2014/main" id="{69285A6A-DECB-3350-CA37-DCDE18EDD36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760458" y="4826214"/>
              <a:ext cx="965250" cy="123831"/>
            </a:xfrm>
            <a:prstGeom prst="rect">
              <a:avLst/>
            </a:prstGeom>
          </p:spPr>
        </p:pic>
        <p:cxnSp>
          <p:nvCxnSpPr>
            <p:cNvPr id="6" name="Straight Connector 5">
              <a:extLst>
                <a:ext uri="{FF2B5EF4-FFF2-40B4-BE49-F238E27FC236}">
                  <a16:creationId xmlns:a16="http://schemas.microsoft.com/office/drawing/2014/main" id="{7EF8A83A-3E23-0465-3B47-8B8245044991}"/>
                </a:ext>
              </a:extLst>
            </p:cNvPr>
            <p:cNvCxnSpPr>
              <a:cxnSpLocks/>
            </p:cNvCxnSpPr>
            <p:nvPr userDrawn="1"/>
          </p:nvCxnSpPr>
          <p:spPr>
            <a:xfrm>
              <a:off x="255420" y="4614868"/>
              <a:ext cx="8896967"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7" name="Title 1">
            <a:extLst>
              <a:ext uri="{FF2B5EF4-FFF2-40B4-BE49-F238E27FC236}">
                <a16:creationId xmlns:a16="http://schemas.microsoft.com/office/drawing/2014/main" id="{CD380BB8-4DDA-9EA6-3194-98E04AFF9B24}"/>
              </a:ext>
            </a:extLst>
          </p:cNvPr>
          <p:cNvSpPr>
            <a:spLocks noGrp="1"/>
          </p:cNvSpPr>
          <p:nvPr>
            <p:ph type="title" hasCustomPrompt="1"/>
          </p:nvPr>
        </p:nvSpPr>
        <p:spPr>
          <a:xfrm>
            <a:off x="389058" y="399693"/>
            <a:ext cx="6065529" cy="712568"/>
          </a:xfrm>
          <a:prstGeom prst="rect">
            <a:avLst/>
          </a:prstGeom>
        </p:spPr>
        <p:txBody>
          <a:bodyPr anchor="b" anchorCtr="0"/>
          <a:lstStyle>
            <a:lvl1pPr>
              <a:lnSpc>
                <a:spcPct val="100000"/>
              </a:lnSpc>
              <a:defRPr sz="2800">
                <a:solidFill>
                  <a:schemeClr val="tx1"/>
                </a:solidFill>
              </a:defRPr>
            </a:lvl1pPr>
          </a:lstStyle>
          <a:p>
            <a:r>
              <a:rPr lang="en-US" dirty="0"/>
              <a:t>Title</a:t>
            </a:r>
          </a:p>
        </p:txBody>
      </p:sp>
      <p:sp>
        <p:nvSpPr>
          <p:cNvPr id="9" name="Text Placeholder 10">
            <a:extLst>
              <a:ext uri="{FF2B5EF4-FFF2-40B4-BE49-F238E27FC236}">
                <a16:creationId xmlns:a16="http://schemas.microsoft.com/office/drawing/2014/main" id="{1BFADB64-48EC-E0FD-C610-2F30A2774728}"/>
              </a:ext>
            </a:extLst>
          </p:cNvPr>
          <p:cNvSpPr>
            <a:spLocks noGrp="1"/>
          </p:cNvSpPr>
          <p:nvPr>
            <p:ph type="body" sz="quarter" idx="11" hasCustomPrompt="1"/>
          </p:nvPr>
        </p:nvSpPr>
        <p:spPr>
          <a:xfrm>
            <a:off x="389059" y="1240828"/>
            <a:ext cx="6065528" cy="251133"/>
          </a:xfrm>
          <a:prstGeom prst="rect">
            <a:avLst/>
          </a:prstGeom>
        </p:spPr>
        <p:txBody>
          <a:bodyPr/>
          <a:lstStyle>
            <a:lvl1pPr>
              <a:defRPr sz="1400" cap="all" baseline="0">
                <a:solidFill>
                  <a:schemeClr val="accent1"/>
                </a:solidFill>
              </a:defRPr>
            </a:lvl1pPr>
            <a:lvl2pPr marL="0" indent="0">
              <a:buNone/>
              <a:defRPr/>
            </a:lvl2pPr>
          </a:lstStyle>
          <a:p>
            <a:pPr lvl="0"/>
            <a:r>
              <a:rPr lang="en-US" dirty="0"/>
              <a:t>Sub-heading</a:t>
            </a:r>
          </a:p>
        </p:txBody>
      </p:sp>
      <p:sp>
        <p:nvSpPr>
          <p:cNvPr id="14" name="Content Placeholder 2">
            <a:extLst>
              <a:ext uri="{FF2B5EF4-FFF2-40B4-BE49-F238E27FC236}">
                <a16:creationId xmlns:a16="http://schemas.microsoft.com/office/drawing/2014/main" id="{E10B18BE-BF60-F2A6-C9B4-D469D106A7AE}"/>
              </a:ext>
            </a:extLst>
          </p:cNvPr>
          <p:cNvSpPr>
            <a:spLocks noGrp="1"/>
          </p:cNvSpPr>
          <p:nvPr>
            <p:ph idx="1"/>
          </p:nvPr>
        </p:nvSpPr>
        <p:spPr>
          <a:xfrm>
            <a:off x="388143" y="1829856"/>
            <a:ext cx="8293954" cy="2548203"/>
          </a:xfrm>
          <a:prstGeom prst="rect">
            <a:avLst/>
          </a:prstGeom>
        </p:spPr>
        <p:txBody>
          <a:bodyPr numCol="2"/>
          <a:lstStyle>
            <a:lvl1pPr>
              <a:defRPr sz="1100" b="0" i="0">
                <a:solidFill>
                  <a:schemeClr val="tx1"/>
                </a:solidFill>
                <a:latin typeface="Maven Pro Medium" pitchFamily="2" charset="77"/>
              </a:defRPr>
            </a:lvl1pPr>
            <a:lvl2pPr>
              <a:defRPr sz="900">
                <a:solidFill>
                  <a:schemeClr val="tx1"/>
                </a:solidFill>
              </a:defRPr>
            </a:lvl2pPr>
            <a:lvl3pPr>
              <a:defRPr sz="900">
                <a:solidFill>
                  <a:schemeClr val="tx1"/>
                </a:solidFill>
              </a:defRPr>
            </a:lvl3pPr>
            <a:lvl4pPr>
              <a:defRPr sz="900">
                <a:solidFill>
                  <a:schemeClr val="tx1"/>
                </a:solidFill>
              </a:defRPr>
            </a:lvl4pPr>
            <a:lvl5pPr>
              <a:defRPr sz="9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descr="Icon&#10;&#10;Description automatically generated">
            <a:extLst>
              <a:ext uri="{FF2B5EF4-FFF2-40B4-BE49-F238E27FC236}">
                <a16:creationId xmlns:a16="http://schemas.microsoft.com/office/drawing/2014/main" id="{F151DD47-DFB2-4D09-31F0-EE4B95D1FED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403396" y="651"/>
            <a:ext cx="2321044" cy="628682"/>
          </a:xfrm>
          <a:prstGeom prst="rect">
            <a:avLst/>
          </a:prstGeom>
        </p:spPr>
      </p:pic>
    </p:spTree>
    <p:extLst>
      <p:ext uri="{BB962C8B-B14F-4D97-AF65-F5344CB8AC3E}">
        <p14:creationId xmlns:p14="http://schemas.microsoft.com/office/powerpoint/2010/main" val="1925711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lumn text with background">
    <p:spTree>
      <p:nvGrpSpPr>
        <p:cNvPr id="1" name=""/>
        <p:cNvGrpSpPr/>
        <p:nvPr/>
      </p:nvGrpSpPr>
      <p:grpSpPr>
        <a:xfrm>
          <a:off x="0" y="0"/>
          <a:ext cx="0" cy="0"/>
          <a:chOff x="0" y="0"/>
          <a:chExt cx="0" cy="0"/>
        </a:xfrm>
      </p:grpSpPr>
      <p:pic>
        <p:nvPicPr>
          <p:cNvPr id="4" name="Picture 3" descr="Shape, circle&#10;&#10;Description automatically generated">
            <a:extLst>
              <a:ext uri="{FF2B5EF4-FFF2-40B4-BE49-F238E27FC236}">
                <a16:creationId xmlns:a16="http://schemas.microsoft.com/office/drawing/2014/main" id="{64CCBEC5-7408-8DD9-A258-198DE86068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85612" y="0"/>
            <a:ext cx="7058388" cy="5153290"/>
          </a:xfrm>
          <a:prstGeom prst="rect">
            <a:avLst/>
          </a:prstGeom>
        </p:spPr>
      </p:pic>
      <p:sp>
        <p:nvSpPr>
          <p:cNvPr id="5" name="Text Placeholder 10">
            <a:extLst>
              <a:ext uri="{FF2B5EF4-FFF2-40B4-BE49-F238E27FC236}">
                <a16:creationId xmlns:a16="http://schemas.microsoft.com/office/drawing/2014/main" id="{FDDF1F0A-500A-261F-9DA6-72710D86F213}"/>
              </a:ext>
            </a:extLst>
          </p:cNvPr>
          <p:cNvSpPr>
            <a:spLocks noGrp="1"/>
          </p:cNvSpPr>
          <p:nvPr>
            <p:ph type="body" sz="quarter" idx="13" hasCustomPrompt="1"/>
          </p:nvPr>
        </p:nvSpPr>
        <p:spPr>
          <a:xfrm>
            <a:off x="389059" y="1240828"/>
            <a:ext cx="5978350" cy="251133"/>
          </a:xfrm>
          <a:prstGeom prst="rect">
            <a:avLst/>
          </a:prstGeom>
        </p:spPr>
        <p:txBody>
          <a:bodyPr/>
          <a:lstStyle>
            <a:lvl1pPr>
              <a:defRPr sz="1400" cap="all" baseline="0">
                <a:solidFill>
                  <a:schemeClr val="accent1"/>
                </a:solidFill>
              </a:defRPr>
            </a:lvl1pPr>
            <a:lvl2pPr marL="0" indent="0">
              <a:buNone/>
              <a:defRPr/>
            </a:lvl2pPr>
          </a:lstStyle>
          <a:p>
            <a:pPr lvl="0"/>
            <a:r>
              <a:rPr lang="en-US" dirty="0"/>
              <a:t>Sub-heading</a:t>
            </a:r>
          </a:p>
        </p:txBody>
      </p:sp>
      <p:pic>
        <p:nvPicPr>
          <p:cNvPr id="20" name="Graphic 19">
            <a:extLst>
              <a:ext uri="{FF2B5EF4-FFF2-40B4-BE49-F238E27FC236}">
                <a16:creationId xmlns:a16="http://schemas.microsoft.com/office/drawing/2014/main" id="{3A510F5A-BC19-A994-0B50-1A6D00A650E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814567" y="4831496"/>
            <a:ext cx="712945" cy="114580"/>
          </a:xfrm>
          <a:prstGeom prst="rect">
            <a:avLst/>
          </a:prstGeom>
        </p:spPr>
      </p:pic>
      <p:pic>
        <p:nvPicPr>
          <p:cNvPr id="21" name="Picture 20">
            <a:extLst>
              <a:ext uri="{FF2B5EF4-FFF2-40B4-BE49-F238E27FC236}">
                <a16:creationId xmlns:a16="http://schemas.microsoft.com/office/drawing/2014/main" id="{D646C4EA-F2AA-7972-79A1-4ADC3D63BD1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760458" y="4826214"/>
            <a:ext cx="965250" cy="123831"/>
          </a:xfrm>
          <a:prstGeom prst="rect">
            <a:avLst/>
          </a:prstGeom>
        </p:spPr>
      </p:pic>
      <p:cxnSp>
        <p:nvCxnSpPr>
          <p:cNvPr id="22" name="Straight Connector 21">
            <a:extLst>
              <a:ext uri="{FF2B5EF4-FFF2-40B4-BE49-F238E27FC236}">
                <a16:creationId xmlns:a16="http://schemas.microsoft.com/office/drawing/2014/main" id="{F884AA9E-FF75-AB42-FD2B-71D9ECD054C8}"/>
              </a:ext>
            </a:extLst>
          </p:cNvPr>
          <p:cNvCxnSpPr>
            <a:cxnSpLocks/>
          </p:cNvCxnSpPr>
          <p:nvPr userDrawn="1"/>
        </p:nvCxnSpPr>
        <p:spPr>
          <a:xfrm>
            <a:off x="255420" y="4614868"/>
            <a:ext cx="8896967"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Title 1">
            <a:extLst>
              <a:ext uri="{FF2B5EF4-FFF2-40B4-BE49-F238E27FC236}">
                <a16:creationId xmlns:a16="http://schemas.microsoft.com/office/drawing/2014/main" id="{888A3CFA-56B2-FB62-355F-0F938C05E8FE}"/>
              </a:ext>
            </a:extLst>
          </p:cNvPr>
          <p:cNvSpPr>
            <a:spLocks noGrp="1"/>
          </p:cNvSpPr>
          <p:nvPr>
            <p:ph type="title" hasCustomPrompt="1"/>
          </p:nvPr>
        </p:nvSpPr>
        <p:spPr>
          <a:xfrm>
            <a:off x="389058" y="399693"/>
            <a:ext cx="6065529" cy="712568"/>
          </a:xfrm>
          <a:prstGeom prst="rect">
            <a:avLst/>
          </a:prstGeom>
        </p:spPr>
        <p:txBody>
          <a:bodyPr anchor="b" anchorCtr="0"/>
          <a:lstStyle>
            <a:lvl1pPr>
              <a:lnSpc>
                <a:spcPct val="100000"/>
              </a:lnSpc>
              <a:defRPr sz="2800">
                <a:solidFill>
                  <a:schemeClr val="tx1"/>
                </a:solidFill>
              </a:defRPr>
            </a:lvl1pPr>
          </a:lstStyle>
          <a:p>
            <a:r>
              <a:rPr lang="en-US" dirty="0"/>
              <a:t>Title</a:t>
            </a:r>
          </a:p>
        </p:txBody>
      </p:sp>
      <p:sp>
        <p:nvSpPr>
          <p:cNvPr id="2" name="Content Placeholder 2">
            <a:extLst>
              <a:ext uri="{FF2B5EF4-FFF2-40B4-BE49-F238E27FC236}">
                <a16:creationId xmlns:a16="http://schemas.microsoft.com/office/drawing/2014/main" id="{41E5A2BF-856F-40CC-DA11-518D3334C488}"/>
              </a:ext>
            </a:extLst>
          </p:cNvPr>
          <p:cNvSpPr>
            <a:spLocks noGrp="1"/>
          </p:cNvSpPr>
          <p:nvPr>
            <p:ph idx="1"/>
          </p:nvPr>
        </p:nvSpPr>
        <p:spPr>
          <a:xfrm>
            <a:off x="388143" y="1829856"/>
            <a:ext cx="8293954" cy="2548203"/>
          </a:xfrm>
          <a:prstGeom prst="rect">
            <a:avLst/>
          </a:prstGeom>
        </p:spPr>
        <p:txBody>
          <a:bodyPr numCol="3"/>
          <a:lstStyle>
            <a:lvl1pPr>
              <a:defRPr sz="1100" b="0" i="0">
                <a:solidFill>
                  <a:schemeClr val="tx1"/>
                </a:solidFill>
                <a:latin typeface="Maven Pro Medium" pitchFamily="2" charset="77"/>
              </a:defRPr>
            </a:lvl1pPr>
            <a:lvl2pPr>
              <a:defRPr sz="900">
                <a:solidFill>
                  <a:schemeClr val="tx1"/>
                </a:solidFill>
              </a:defRPr>
            </a:lvl2pPr>
            <a:lvl3pPr>
              <a:defRPr sz="900">
                <a:solidFill>
                  <a:schemeClr val="tx1"/>
                </a:solidFill>
              </a:defRPr>
            </a:lvl3pPr>
            <a:lvl4pPr>
              <a:defRPr sz="900">
                <a:solidFill>
                  <a:schemeClr val="tx1"/>
                </a:solidFill>
              </a:defRPr>
            </a:lvl4pPr>
            <a:lvl5pPr>
              <a:defRPr sz="9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descr="Icon&#10;&#10;Description automatically generated">
            <a:extLst>
              <a:ext uri="{FF2B5EF4-FFF2-40B4-BE49-F238E27FC236}">
                <a16:creationId xmlns:a16="http://schemas.microsoft.com/office/drawing/2014/main" id="{28035C8C-2ADD-BE2A-341D-88379F97B043}"/>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03396" y="651"/>
            <a:ext cx="2321044" cy="628682"/>
          </a:xfrm>
          <a:prstGeom prst="rect">
            <a:avLst/>
          </a:prstGeom>
        </p:spPr>
      </p:pic>
    </p:spTree>
    <p:extLst>
      <p:ext uri="{BB962C8B-B14F-4D97-AF65-F5344CB8AC3E}">
        <p14:creationId xmlns:p14="http://schemas.microsoft.com/office/powerpoint/2010/main" val="266663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column text no backgroun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DB91C4FA-293C-29EE-C9EE-CEAA5636F054}"/>
              </a:ext>
            </a:extLst>
          </p:cNvPr>
          <p:cNvGrpSpPr/>
          <p:nvPr userDrawn="1"/>
        </p:nvGrpSpPr>
        <p:grpSpPr>
          <a:xfrm>
            <a:off x="255420" y="4614868"/>
            <a:ext cx="9272092" cy="335177"/>
            <a:chOff x="255420" y="4614868"/>
            <a:chExt cx="9272092" cy="335177"/>
          </a:xfrm>
        </p:grpSpPr>
        <p:pic>
          <p:nvPicPr>
            <p:cNvPr id="4" name="Graphic 3">
              <a:extLst>
                <a:ext uri="{FF2B5EF4-FFF2-40B4-BE49-F238E27FC236}">
                  <a16:creationId xmlns:a16="http://schemas.microsoft.com/office/drawing/2014/main" id="{46EC3F87-BD95-28AE-AC4B-F3C3450A083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14567" y="4831496"/>
              <a:ext cx="712945" cy="114580"/>
            </a:xfrm>
            <a:prstGeom prst="rect">
              <a:avLst/>
            </a:prstGeom>
          </p:spPr>
        </p:pic>
        <p:pic>
          <p:nvPicPr>
            <p:cNvPr id="5" name="Picture 4">
              <a:extLst>
                <a:ext uri="{FF2B5EF4-FFF2-40B4-BE49-F238E27FC236}">
                  <a16:creationId xmlns:a16="http://schemas.microsoft.com/office/drawing/2014/main" id="{69285A6A-DECB-3350-CA37-DCDE18EDD36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760458" y="4826214"/>
              <a:ext cx="965250" cy="123831"/>
            </a:xfrm>
            <a:prstGeom prst="rect">
              <a:avLst/>
            </a:prstGeom>
          </p:spPr>
        </p:pic>
        <p:cxnSp>
          <p:nvCxnSpPr>
            <p:cNvPr id="6" name="Straight Connector 5">
              <a:extLst>
                <a:ext uri="{FF2B5EF4-FFF2-40B4-BE49-F238E27FC236}">
                  <a16:creationId xmlns:a16="http://schemas.microsoft.com/office/drawing/2014/main" id="{7EF8A83A-3E23-0465-3B47-8B8245044991}"/>
                </a:ext>
              </a:extLst>
            </p:cNvPr>
            <p:cNvCxnSpPr>
              <a:cxnSpLocks/>
            </p:cNvCxnSpPr>
            <p:nvPr userDrawn="1"/>
          </p:nvCxnSpPr>
          <p:spPr>
            <a:xfrm>
              <a:off x="255420" y="4614868"/>
              <a:ext cx="8896967"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7" name="Title 1">
            <a:extLst>
              <a:ext uri="{FF2B5EF4-FFF2-40B4-BE49-F238E27FC236}">
                <a16:creationId xmlns:a16="http://schemas.microsoft.com/office/drawing/2014/main" id="{CD380BB8-4DDA-9EA6-3194-98E04AFF9B24}"/>
              </a:ext>
            </a:extLst>
          </p:cNvPr>
          <p:cNvSpPr>
            <a:spLocks noGrp="1"/>
          </p:cNvSpPr>
          <p:nvPr>
            <p:ph type="title" hasCustomPrompt="1"/>
          </p:nvPr>
        </p:nvSpPr>
        <p:spPr>
          <a:xfrm>
            <a:off x="389058" y="399693"/>
            <a:ext cx="6065529" cy="712568"/>
          </a:xfrm>
          <a:prstGeom prst="rect">
            <a:avLst/>
          </a:prstGeom>
        </p:spPr>
        <p:txBody>
          <a:bodyPr anchor="b" anchorCtr="0"/>
          <a:lstStyle>
            <a:lvl1pPr>
              <a:lnSpc>
                <a:spcPct val="100000"/>
              </a:lnSpc>
              <a:defRPr sz="2800">
                <a:solidFill>
                  <a:schemeClr val="tx1"/>
                </a:solidFill>
              </a:defRPr>
            </a:lvl1pPr>
          </a:lstStyle>
          <a:p>
            <a:r>
              <a:rPr lang="en-US" dirty="0"/>
              <a:t>Title</a:t>
            </a:r>
          </a:p>
        </p:txBody>
      </p:sp>
      <p:sp>
        <p:nvSpPr>
          <p:cNvPr id="9" name="Text Placeholder 10">
            <a:extLst>
              <a:ext uri="{FF2B5EF4-FFF2-40B4-BE49-F238E27FC236}">
                <a16:creationId xmlns:a16="http://schemas.microsoft.com/office/drawing/2014/main" id="{1BFADB64-48EC-E0FD-C610-2F30A2774728}"/>
              </a:ext>
            </a:extLst>
          </p:cNvPr>
          <p:cNvSpPr>
            <a:spLocks noGrp="1"/>
          </p:cNvSpPr>
          <p:nvPr>
            <p:ph type="body" sz="quarter" idx="11" hasCustomPrompt="1"/>
          </p:nvPr>
        </p:nvSpPr>
        <p:spPr>
          <a:xfrm>
            <a:off x="389059" y="1240828"/>
            <a:ext cx="6065528" cy="251133"/>
          </a:xfrm>
          <a:prstGeom prst="rect">
            <a:avLst/>
          </a:prstGeom>
        </p:spPr>
        <p:txBody>
          <a:bodyPr/>
          <a:lstStyle>
            <a:lvl1pPr>
              <a:defRPr sz="1400" cap="all" baseline="0">
                <a:solidFill>
                  <a:schemeClr val="accent1"/>
                </a:solidFill>
              </a:defRPr>
            </a:lvl1pPr>
            <a:lvl2pPr marL="0" indent="0">
              <a:buNone/>
              <a:defRPr/>
            </a:lvl2pPr>
          </a:lstStyle>
          <a:p>
            <a:pPr lvl="0"/>
            <a:r>
              <a:rPr lang="en-US" dirty="0"/>
              <a:t>Sub-heading</a:t>
            </a:r>
          </a:p>
        </p:txBody>
      </p:sp>
      <p:sp>
        <p:nvSpPr>
          <p:cNvPr id="2" name="Content Placeholder 2">
            <a:extLst>
              <a:ext uri="{FF2B5EF4-FFF2-40B4-BE49-F238E27FC236}">
                <a16:creationId xmlns:a16="http://schemas.microsoft.com/office/drawing/2014/main" id="{F4CD2DBF-159E-BF5A-10B8-A5B3050F98C8}"/>
              </a:ext>
            </a:extLst>
          </p:cNvPr>
          <p:cNvSpPr>
            <a:spLocks noGrp="1"/>
          </p:cNvSpPr>
          <p:nvPr>
            <p:ph idx="1"/>
          </p:nvPr>
        </p:nvSpPr>
        <p:spPr>
          <a:xfrm>
            <a:off x="388143" y="1829856"/>
            <a:ext cx="8293954" cy="2548203"/>
          </a:xfrm>
          <a:prstGeom prst="rect">
            <a:avLst/>
          </a:prstGeom>
        </p:spPr>
        <p:txBody>
          <a:bodyPr numCol="3"/>
          <a:lstStyle>
            <a:lvl1pPr>
              <a:defRPr sz="1100" b="0" i="0">
                <a:solidFill>
                  <a:schemeClr val="tx1"/>
                </a:solidFill>
                <a:latin typeface="Maven Pro Medium" pitchFamily="2" charset="77"/>
              </a:defRPr>
            </a:lvl1pPr>
            <a:lvl2pPr>
              <a:defRPr sz="900">
                <a:solidFill>
                  <a:schemeClr val="tx1"/>
                </a:solidFill>
              </a:defRPr>
            </a:lvl2pPr>
            <a:lvl3pPr>
              <a:defRPr sz="900">
                <a:solidFill>
                  <a:schemeClr val="tx1"/>
                </a:solidFill>
              </a:defRPr>
            </a:lvl3pPr>
            <a:lvl4pPr>
              <a:defRPr sz="900">
                <a:solidFill>
                  <a:schemeClr val="tx1"/>
                </a:solidFill>
              </a:defRPr>
            </a:lvl4pPr>
            <a:lvl5pPr>
              <a:defRPr sz="9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descr="Icon&#10;&#10;Description automatically generated">
            <a:extLst>
              <a:ext uri="{FF2B5EF4-FFF2-40B4-BE49-F238E27FC236}">
                <a16:creationId xmlns:a16="http://schemas.microsoft.com/office/drawing/2014/main" id="{385F7F18-17E9-1EF3-A774-F8BAD263381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403396" y="651"/>
            <a:ext cx="2321044" cy="628682"/>
          </a:xfrm>
          <a:prstGeom prst="rect">
            <a:avLst/>
          </a:prstGeom>
        </p:spPr>
      </p:pic>
    </p:spTree>
    <p:extLst>
      <p:ext uri="{BB962C8B-B14F-4D97-AF65-F5344CB8AC3E}">
        <p14:creationId xmlns:p14="http://schemas.microsoft.com/office/powerpoint/2010/main" val="133862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 column with laptop imag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ED39B8-330F-BD6E-CC1C-D241A3BDA0C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354065" y="0"/>
            <a:ext cx="4775200" cy="5156200"/>
          </a:xfrm>
          <a:prstGeom prst="rect">
            <a:avLst/>
          </a:prstGeom>
        </p:spPr>
      </p:pic>
      <p:pic>
        <p:nvPicPr>
          <p:cNvPr id="11" name="Picture 10">
            <a:extLst>
              <a:ext uri="{FF2B5EF4-FFF2-40B4-BE49-F238E27FC236}">
                <a16:creationId xmlns:a16="http://schemas.microsoft.com/office/drawing/2014/main" id="{74437E22-4897-540D-CFE5-0816A8BC0DE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60458" y="4826214"/>
            <a:ext cx="965250" cy="123831"/>
          </a:xfrm>
          <a:prstGeom prst="rect">
            <a:avLst/>
          </a:prstGeom>
        </p:spPr>
      </p:pic>
      <p:sp>
        <p:nvSpPr>
          <p:cNvPr id="14" name="Content Placeholder 2">
            <a:extLst>
              <a:ext uri="{FF2B5EF4-FFF2-40B4-BE49-F238E27FC236}">
                <a16:creationId xmlns:a16="http://schemas.microsoft.com/office/drawing/2014/main" id="{D7E5FF52-A951-C145-2EEE-8720516D5DA7}"/>
              </a:ext>
            </a:extLst>
          </p:cNvPr>
          <p:cNvSpPr>
            <a:spLocks noGrp="1"/>
          </p:cNvSpPr>
          <p:nvPr userDrawn="1">
            <p:ph idx="1"/>
          </p:nvPr>
        </p:nvSpPr>
        <p:spPr>
          <a:xfrm>
            <a:off x="389057" y="1829857"/>
            <a:ext cx="4459568" cy="2100802"/>
          </a:xfrm>
          <a:prstGeom prst="rect">
            <a:avLst/>
          </a:prstGeom>
        </p:spPr>
        <p:txBody>
          <a:bodyPr/>
          <a:lstStyle>
            <a:lvl1pPr>
              <a:defRPr sz="1100" b="1" i="0">
                <a:solidFill>
                  <a:schemeClr val="tx1"/>
                </a:solidFill>
                <a:latin typeface="Maven Pro SemiBold" pitchFamily="2" charset="77"/>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0">
            <a:extLst>
              <a:ext uri="{FF2B5EF4-FFF2-40B4-BE49-F238E27FC236}">
                <a16:creationId xmlns:a16="http://schemas.microsoft.com/office/drawing/2014/main" id="{36B5D2A9-F6EC-DB31-5206-D94D1B3A2538}"/>
              </a:ext>
            </a:extLst>
          </p:cNvPr>
          <p:cNvSpPr>
            <a:spLocks noGrp="1"/>
          </p:cNvSpPr>
          <p:nvPr userDrawn="1">
            <p:ph type="body" sz="quarter" idx="11" hasCustomPrompt="1"/>
          </p:nvPr>
        </p:nvSpPr>
        <p:spPr>
          <a:xfrm>
            <a:off x="389059" y="1240828"/>
            <a:ext cx="6065528" cy="251133"/>
          </a:xfrm>
          <a:prstGeom prst="rect">
            <a:avLst/>
          </a:prstGeom>
        </p:spPr>
        <p:txBody>
          <a:bodyPr/>
          <a:lstStyle>
            <a:lvl1pPr>
              <a:defRPr sz="1400" cap="all" baseline="0">
                <a:solidFill>
                  <a:schemeClr val="accent1"/>
                </a:solidFill>
              </a:defRPr>
            </a:lvl1pPr>
            <a:lvl2pPr marL="0" indent="0">
              <a:buNone/>
              <a:defRPr/>
            </a:lvl2pPr>
          </a:lstStyle>
          <a:p>
            <a:pPr lvl="0"/>
            <a:r>
              <a:rPr lang="en-US" dirty="0"/>
              <a:t>Sub-heading</a:t>
            </a:r>
          </a:p>
        </p:txBody>
      </p:sp>
      <p:grpSp>
        <p:nvGrpSpPr>
          <p:cNvPr id="22" name="Group 21">
            <a:extLst>
              <a:ext uri="{FF2B5EF4-FFF2-40B4-BE49-F238E27FC236}">
                <a16:creationId xmlns:a16="http://schemas.microsoft.com/office/drawing/2014/main" id="{BBB0BDE0-64F5-50E6-FAE9-4770C2B2082A}"/>
              </a:ext>
            </a:extLst>
          </p:cNvPr>
          <p:cNvGrpSpPr/>
          <p:nvPr userDrawn="1"/>
        </p:nvGrpSpPr>
        <p:grpSpPr>
          <a:xfrm>
            <a:off x="255420" y="4614868"/>
            <a:ext cx="9263703" cy="406890"/>
            <a:chOff x="255420" y="4614868"/>
            <a:chExt cx="9263703" cy="406890"/>
          </a:xfrm>
        </p:grpSpPr>
        <p:cxnSp>
          <p:nvCxnSpPr>
            <p:cNvPr id="12" name="Straight Connector 11">
              <a:extLst>
                <a:ext uri="{FF2B5EF4-FFF2-40B4-BE49-F238E27FC236}">
                  <a16:creationId xmlns:a16="http://schemas.microsoft.com/office/drawing/2014/main" id="{78B23E74-04BD-9A43-C236-D96B4AFF099F}"/>
                </a:ext>
              </a:extLst>
            </p:cNvPr>
            <p:cNvCxnSpPr>
              <a:cxnSpLocks/>
            </p:cNvCxnSpPr>
            <p:nvPr userDrawn="1"/>
          </p:nvCxnSpPr>
          <p:spPr>
            <a:xfrm>
              <a:off x="255420" y="4614868"/>
              <a:ext cx="8896967" cy="0"/>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20" descr="A white letters on a black background&#10;&#10;Description automatically generated with medium confidence">
              <a:extLst>
                <a:ext uri="{FF2B5EF4-FFF2-40B4-BE49-F238E27FC236}">
                  <a16:creationId xmlns:a16="http://schemas.microsoft.com/office/drawing/2014/main" id="{C4E3AF62-9CD7-ACBC-97F8-4BA68409B37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86540" y="4754500"/>
              <a:ext cx="1113086" cy="267258"/>
            </a:xfrm>
            <a:prstGeom prst="rect">
              <a:avLst/>
            </a:prstGeom>
          </p:spPr>
        </p:pic>
        <p:pic>
          <p:nvPicPr>
            <p:cNvPr id="16" name="Graphic 15">
              <a:extLst>
                <a:ext uri="{FF2B5EF4-FFF2-40B4-BE49-F238E27FC236}">
                  <a16:creationId xmlns:a16="http://schemas.microsoft.com/office/drawing/2014/main" id="{B767B86F-C8FA-E15D-1E85-81C4EDFBF2E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806178" y="4831496"/>
              <a:ext cx="712945" cy="114580"/>
            </a:xfrm>
            <a:prstGeom prst="rect">
              <a:avLst/>
            </a:prstGeom>
          </p:spPr>
        </p:pic>
      </p:grpSp>
      <p:sp>
        <p:nvSpPr>
          <p:cNvPr id="23" name="Title 1">
            <a:extLst>
              <a:ext uri="{FF2B5EF4-FFF2-40B4-BE49-F238E27FC236}">
                <a16:creationId xmlns:a16="http://schemas.microsoft.com/office/drawing/2014/main" id="{6285C495-FCD5-3D8F-33D6-13A760A5A334}"/>
              </a:ext>
            </a:extLst>
          </p:cNvPr>
          <p:cNvSpPr>
            <a:spLocks noGrp="1"/>
          </p:cNvSpPr>
          <p:nvPr>
            <p:ph type="title" hasCustomPrompt="1"/>
          </p:nvPr>
        </p:nvSpPr>
        <p:spPr>
          <a:xfrm>
            <a:off x="389058" y="399693"/>
            <a:ext cx="6065529" cy="712568"/>
          </a:xfrm>
          <a:prstGeom prst="rect">
            <a:avLst/>
          </a:prstGeom>
        </p:spPr>
        <p:txBody>
          <a:bodyPr anchor="b" anchorCtr="0"/>
          <a:lstStyle>
            <a:lvl1pPr>
              <a:lnSpc>
                <a:spcPct val="100000"/>
              </a:lnSpc>
              <a:defRPr sz="2800">
                <a:solidFill>
                  <a:schemeClr val="tx1"/>
                </a:solidFill>
              </a:defRPr>
            </a:lvl1pPr>
          </a:lstStyle>
          <a:p>
            <a:r>
              <a:rPr lang="en-US" dirty="0"/>
              <a:t>Title</a:t>
            </a:r>
          </a:p>
        </p:txBody>
      </p:sp>
    </p:spTree>
    <p:extLst>
      <p:ext uri="{BB962C8B-B14F-4D97-AF65-F5344CB8AC3E}">
        <p14:creationId xmlns:p14="http://schemas.microsoft.com/office/powerpoint/2010/main" val="1979491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79AC227-EB00-724D-0DCA-35E93887CEF2}"/>
              </a:ext>
            </a:extLst>
          </p:cNvPr>
          <p:cNvGrpSpPr/>
          <p:nvPr userDrawn="1"/>
        </p:nvGrpSpPr>
        <p:grpSpPr>
          <a:xfrm>
            <a:off x="255420" y="4614868"/>
            <a:ext cx="9272092" cy="335177"/>
            <a:chOff x="255420" y="4614868"/>
            <a:chExt cx="9272092" cy="335177"/>
          </a:xfrm>
        </p:grpSpPr>
        <p:pic>
          <p:nvPicPr>
            <p:cNvPr id="8" name="Graphic 7">
              <a:extLst>
                <a:ext uri="{FF2B5EF4-FFF2-40B4-BE49-F238E27FC236}">
                  <a16:creationId xmlns:a16="http://schemas.microsoft.com/office/drawing/2014/main" id="{6A9A4522-DECF-7AF5-90A7-98521D41A4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14567" y="4831496"/>
              <a:ext cx="712945" cy="114580"/>
            </a:xfrm>
            <a:prstGeom prst="rect">
              <a:avLst/>
            </a:prstGeom>
          </p:spPr>
        </p:pic>
        <p:pic>
          <p:nvPicPr>
            <p:cNvPr id="9" name="Picture 8">
              <a:extLst>
                <a:ext uri="{FF2B5EF4-FFF2-40B4-BE49-F238E27FC236}">
                  <a16:creationId xmlns:a16="http://schemas.microsoft.com/office/drawing/2014/main" id="{1C89D7B2-405F-4E86-FFC3-655852F1532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760458" y="4826214"/>
              <a:ext cx="965250" cy="123831"/>
            </a:xfrm>
            <a:prstGeom prst="rect">
              <a:avLst/>
            </a:prstGeom>
          </p:spPr>
        </p:pic>
        <p:cxnSp>
          <p:nvCxnSpPr>
            <p:cNvPr id="10" name="Straight Connector 9">
              <a:extLst>
                <a:ext uri="{FF2B5EF4-FFF2-40B4-BE49-F238E27FC236}">
                  <a16:creationId xmlns:a16="http://schemas.microsoft.com/office/drawing/2014/main" id="{988DDA78-E608-32B1-700A-C1EB298A4571}"/>
                </a:ext>
              </a:extLst>
            </p:cNvPr>
            <p:cNvCxnSpPr>
              <a:cxnSpLocks/>
            </p:cNvCxnSpPr>
            <p:nvPr userDrawn="1"/>
          </p:nvCxnSpPr>
          <p:spPr>
            <a:xfrm>
              <a:off x="255420" y="4614868"/>
              <a:ext cx="8896967"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3" name="Title 1">
            <a:extLst>
              <a:ext uri="{FF2B5EF4-FFF2-40B4-BE49-F238E27FC236}">
                <a16:creationId xmlns:a16="http://schemas.microsoft.com/office/drawing/2014/main" id="{C68C61CF-1D79-888B-ED8E-14841910934A}"/>
              </a:ext>
            </a:extLst>
          </p:cNvPr>
          <p:cNvSpPr txBox="1">
            <a:spLocks/>
          </p:cNvSpPr>
          <p:nvPr userDrawn="1"/>
        </p:nvSpPr>
        <p:spPr>
          <a:xfrm>
            <a:off x="389058" y="399693"/>
            <a:ext cx="6065529" cy="712568"/>
          </a:xfrm>
          <a:prstGeom prst="rect">
            <a:avLst/>
          </a:prstGeom>
        </p:spPr>
        <p:txBody>
          <a:bodyPr anchor="b" anchorCtr="0"/>
          <a:lstStyle>
            <a:lvl1pPr algn="l" defTabSz="685800" rtl="0" eaLnBrk="1" latinLnBrk="0" hangingPunct="1">
              <a:lnSpc>
                <a:spcPct val="100000"/>
              </a:lnSpc>
              <a:spcBef>
                <a:spcPct val="0"/>
              </a:spcBef>
              <a:buNone/>
              <a:defRPr sz="2800" b="1" kern="1200">
                <a:solidFill>
                  <a:schemeClr val="tx1"/>
                </a:solidFill>
                <a:latin typeface="+mj-lt"/>
                <a:ea typeface="+mj-ea"/>
                <a:cs typeface="+mj-cs"/>
              </a:defRPr>
            </a:lvl1pPr>
          </a:lstStyle>
          <a:p>
            <a:r>
              <a:rPr lang="en-US" dirty="0"/>
              <a:t>Title</a:t>
            </a:r>
          </a:p>
        </p:txBody>
      </p:sp>
      <p:sp>
        <p:nvSpPr>
          <p:cNvPr id="4" name="Graphic 16">
            <a:extLst>
              <a:ext uri="{FF2B5EF4-FFF2-40B4-BE49-F238E27FC236}">
                <a16:creationId xmlns:a16="http://schemas.microsoft.com/office/drawing/2014/main" id="{01603C3D-6B69-85E0-6BA6-AB1E31F95606}"/>
              </a:ext>
            </a:extLst>
          </p:cNvPr>
          <p:cNvSpPr/>
          <p:nvPr userDrawn="1"/>
        </p:nvSpPr>
        <p:spPr>
          <a:xfrm>
            <a:off x="545999" y="1240828"/>
            <a:ext cx="210246" cy="169946"/>
          </a:xfrm>
          <a:custGeom>
            <a:avLst/>
            <a:gdLst>
              <a:gd name="connsiteX0" fmla="*/ 158020 w 158019"/>
              <a:gd name="connsiteY0" fmla="*/ 127730 h 127730"/>
              <a:gd name="connsiteX1" fmla="*/ 158020 w 158019"/>
              <a:gd name="connsiteY1" fmla="*/ 0 h 127730"/>
              <a:gd name="connsiteX2" fmla="*/ 99727 w 158019"/>
              <a:gd name="connsiteY2" fmla="*/ 0 h 127730"/>
              <a:gd name="connsiteX3" fmla="*/ 0 w 158019"/>
              <a:gd name="connsiteY3" fmla="*/ 99632 h 127730"/>
              <a:gd name="connsiteX4" fmla="*/ 0 w 158019"/>
              <a:gd name="connsiteY4" fmla="*/ 127730 h 127730"/>
              <a:gd name="connsiteX5" fmla="*/ 158020 w 158019"/>
              <a:gd name="connsiteY5" fmla="*/ 127730 h 12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019" h="127730">
                <a:moveTo>
                  <a:pt x="158020" y="127730"/>
                </a:moveTo>
                <a:lnTo>
                  <a:pt x="158020" y="0"/>
                </a:lnTo>
                <a:lnTo>
                  <a:pt x="99727" y="0"/>
                </a:lnTo>
                <a:cubicBezTo>
                  <a:pt x="44672" y="0"/>
                  <a:pt x="0" y="44577"/>
                  <a:pt x="0" y="99632"/>
                </a:cubicBezTo>
                <a:lnTo>
                  <a:pt x="0" y="127730"/>
                </a:lnTo>
                <a:lnTo>
                  <a:pt x="158020" y="127730"/>
                </a:lnTo>
                <a:close/>
              </a:path>
            </a:pathLst>
          </a:custGeom>
          <a:solidFill>
            <a:schemeClr val="accent1"/>
          </a:solidFill>
          <a:ln w="9525" cap="flat">
            <a:noFill/>
            <a:prstDash val="solid"/>
            <a:miter/>
          </a:ln>
        </p:spPr>
        <p:txBody>
          <a:bodyPr rtlCol="0" anchor="ctr"/>
          <a:lstStyle/>
          <a:p>
            <a:endParaRPr lang="en-GB"/>
          </a:p>
        </p:txBody>
      </p:sp>
      <p:sp>
        <p:nvSpPr>
          <p:cNvPr id="5" name="Graphic 16">
            <a:extLst>
              <a:ext uri="{FF2B5EF4-FFF2-40B4-BE49-F238E27FC236}">
                <a16:creationId xmlns:a16="http://schemas.microsoft.com/office/drawing/2014/main" id="{96BC602C-4A4C-0536-022A-F9232F566A03}"/>
              </a:ext>
            </a:extLst>
          </p:cNvPr>
          <p:cNvSpPr/>
          <p:nvPr userDrawn="1"/>
        </p:nvSpPr>
        <p:spPr>
          <a:xfrm>
            <a:off x="3413696" y="1240828"/>
            <a:ext cx="210246" cy="169946"/>
          </a:xfrm>
          <a:custGeom>
            <a:avLst/>
            <a:gdLst>
              <a:gd name="connsiteX0" fmla="*/ 158020 w 158019"/>
              <a:gd name="connsiteY0" fmla="*/ 127730 h 127730"/>
              <a:gd name="connsiteX1" fmla="*/ 158020 w 158019"/>
              <a:gd name="connsiteY1" fmla="*/ 0 h 127730"/>
              <a:gd name="connsiteX2" fmla="*/ 99727 w 158019"/>
              <a:gd name="connsiteY2" fmla="*/ 0 h 127730"/>
              <a:gd name="connsiteX3" fmla="*/ 0 w 158019"/>
              <a:gd name="connsiteY3" fmla="*/ 99632 h 127730"/>
              <a:gd name="connsiteX4" fmla="*/ 0 w 158019"/>
              <a:gd name="connsiteY4" fmla="*/ 127730 h 127730"/>
              <a:gd name="connsiteX5" fmla="*/ 158020 w 158019"/>
              <a:gd name="connsiteY5" fmla="*/ 127730 h 12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019" h="127730">
                <a:moveTo>
                  <a:pt x="158020" y="127730"/>
                </a:moveTo>
                <a:lnTo>
                  <a:pt x="158020" y="0"/>
                </a:lnTo>
                <a:lnTo>
                  <a:pt x="99727" y="0"/>
                </a:lnTo>
                <a:cubicBezTo>
                  <a:pt x="44672" y="0"/>
                  <a:pt x="0" y="44577"/>
                  <a:pt x="0" y="99632"/>
                </a:cubicBezTo>
                <a:lnTo>
                  <a:pt x="0" y="127730"/>
                </a:lnTo>
                <a:lnTo>
                  <a:pt x="158020" y="127730"/>
                </a:lnTo>
                <a:close/>
              </a:path>
            </a:pathLst>
          </a:custGeom>
          <a:solidFill>
            <a:schemeClr val="accent2"/>
          </a:solidFill>
          <a:ln w="9525" cap="flat">
            <a:noFill/>
            <a:prstDash val="solid"/>
            <a:miter/>
          </a:ln>
        </p:spPr>
        <p:txBody>
          <a:bodyPr rtlCol="0" anchor="ctr"/>
          <a:lstStyle/>
          <a:p>
            <a:endParaRPr lang="en-GB"/>
          </a:p>
        </p:txBody>
      </p:sp>
      <p:sp>
        <p:nvSpPr>
          <p:cNvPr id="6" name="Graphic 16">
            <a:extLst>
              <a:ext uri="{FF2B5EF4-FFF2-40B4-BE49-F238E27FC236}">
                <a16:creationId xmlns:a16="http://schemas.microsoft.com/office/drawing/2014/main" id="{3D4A8DC1-29DD-9FC3-92FB-AC75B35C0137}"/>
              </a:ext>
            </a:extLst>
          </p:cNvPr>
          <p:cNvSpPr/>
          <p:nvPr userDrawn="1"/>
        </p:nvSpPr>
        <p:spPr>
          <a:xfrm>
            <a:off x="6284490" y="1240828"/>
            <a:ext cx="210246" cy="169946"/>
          </a:xfrm>
          <a:custGeom>
            <a:avLst/>
            <a:gdLst>
              <a:gd name="connsiteX0" fmla="*/ 158020 w 158019"/>
              <a:gd name="connsiteY0" fmla="*/ 127730 h 127730"/>
              <a:gd name="connsiteX1" fmla="*/ 158020 w 158019"/>
              <a:gd name="connsiteY1" fmla="*/ 0 h 127730"/>
              <a:gd name="connsiteX2" fmla="*/ 99727 w 158019"/>
              <a:gd name="connsiteY2" fmla="*/ 0 h 127730"/>
              <a:gd name="connsiteX3" fmla="*/ 0 w 158019"/>
              <a:gd name="connsiteY3" fmla="*/ 99632 h 127730"/>
              <a:gd name="connsiteX4" fmla="*/ 0 w 158019"/>
              <a:gd name="connsiteY4" fmla="*/ 127730 h 127730"/>
              <a:gd name="connsiteX5" fmla="*/ 158020 w 158019"/>
              <a:gd name="connsiteY5" fmla="*/ 127730 h 12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019" h="127730">
                <a:moveTo>
                  <a:pt x="158020" y="127730"/>
                </a:moveTo>
                <a:lnTo>
                  <a:pt x="158020" y="0"/>
                </a:lnTo>
                <a:lnTo>
                  <a:pt x="99727" y="0"/>
                </a:lnTo>
                <a:cubicBezTo>
                  <a:pt x="44672" y="0"/>
                  <a:pt x="0" y="44577"/>
                  <a:pt x="0" y="99632"/>
                </a:cubicBezTo>
                <a:lnTo>
                  <a:pt x="0" y="127730"/>
                </a:lnTo>
                <a:lnTo>
                  <a:pt x="158020" y="127730"/>
                </a:lnTo>
                <a:close/>
              </a:path>
            </a:pathLst>
          </a:custGeom>
          <a:solidFill>
            <a:schemeClr val="accent3"/>
          </a:solidFill>
          <a:ln w="9525" cap="flat">
            <a:noFill/>
            <a:prstDash val="solid"/>
            <a:miter/>
          </a:ln>
        </p:spPr>
        <p:txBody>
          <a:bodyPr rtlCol="0" anchor="ctr"/>
          <a:lstStyle/>
          <a:p>
            <a:endParaRPr lang="en-GB"/>
          </a:p>
        </p:txBody>
      </p:sp>
      <p:sp>
        <p:nvSpPr>
          <p:cNvPr id="12" name="Text Placeholder 10">
            <a:extLst>
              <a:ext uri="{FF2B5EF4-FFF2-40B4-BE49-F238E27FC236}">
                <a16:creationId xmlns:a16="http://schemas.microsoft.com/office/drawing/2014/main" id="{BEF8C4EF-2BCE-D11E-0C39-0039C5AE0DAA}"/>
              </a:ext>
            </a:extLst>
          </p:cNvPr>
          <p:cNvSpPr>
            <a:spLocks noGrp="1"/>
          </p:cNvSpPr>
          <p:nvPr>
            <p:ph type="body" sz="quarter" idx="11"/>
          </p:nvPr>
        </p:nvSpPr>
        <p:spPr>
          <a:xfrm>
            <a:off x="548085" y="2066006"/>
            <a:ext cx="2337812" cy="1057479"/>
          </a:xfrm>
          <a:prstGeom prst="rect">
            <a:avLst/>
          </a:prstGeom>
        </p:spPr>
        <p:txBody>
          <a:bodyPr/>
          <a:lstStyle>
            <a:lvl1pPr>
              <a:defRPr sz="1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0">
            <a:extLst>
              <a:ext uri="{FF2B5EF4-FFF2-40B4-BE49-F238E27FC236}">
                <a16:creationId xmlns:a16="http://schemas.microsoft.com/office/drawing/2014/main" id="{D17866BF-53FC-7D38-1E5B-1D89169E1870}"/>
              </a:ext>
            </a:extLst>
          </p:cNvPr>
          <p:cNvSpPr>
            <a:spLocks noGrp="1"/>
          </p:cNvSpPr>
          <p:nvPr>
            <p:ph type="body" sz="quarter" idx="15"/>
          </p:nvPr>
        </p:nvSpPr>
        <p:spPr>
          <a:xfrm>
            <a:off x="3414198" y="2066006"/>
            <a:ext cx="2337812" cy="1056039"/>
          </a:xfrm>
          <a:prstGeom prst="rect">
            <a:avLst/>
          </a:prstGeom>
        </p:spPr>
        <p:txBody>
          <a:bodyPr/>
          <a:lstStyle>
            <a:lvl1pPr>
              <a:defRPr sz="1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Text Placeholder 10">
            <a:extLst>
              <a:ext uri="{FF2B5EF4-FFF2-40B4-BE49-F238E27FC236}">
                <a16:creationId xmlns:a16="http://schemas.microsoft.com/office/drawing/2014/main" id="{7FB1B5E8-0634-DF5C-E56D-07ADAA3D63A4}"/>
              </a:ext>
            </a:extLst>
          </p:cNvPr>
          <p:cNvSpPr>
            <a:spLocks noGrp="1"/>
          </p:cNvSpPr>
          <p:nvPr>
            <p:ph type="body" sz="quarter" idx="16"/>
          </p:nvPr>
        </p:nvSpPr>
        <p:spPr>
          <a:xfrm>
            <a:off x="6288166" y="2066006"/>
            <a:ext cx="2337811" cy="1056036"/>
          </a:xfrm>
          <a:prstGeom prst="rect">
            <a:avLst/>
          </a:prstGeom>
        </p:spPr>
        <p:txBody>
          <a:bodyPr/>
          <a:lstStyle>
            <a:lvl1pPr>
              <a:defRPr sz="1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Text Placeholder 10">
            <a:extLst>
              <a:ext uri="{FF2B5EF4-FFF2-40B4-BE49-F238E27FC236}">
                <a16:creationId xmlns:a16="http://schemas.microsoft.com/office/drawing/2014/main" id="{81AAA897-045E-749F-3FED-79A65F1C0890}"/>
              </a:ext>
            </a:extLst>
          </p:cNvPr>
          <p:cNvSpPr>
            <a:spLocks noGrp="1"/>
          </p:cNvSpPr>
          <p:nvPr>
            <p:ph type="body" sz="quarter" idx="17" hasCustomPrompt="1"/>
          </p:nvPr>
        </p:nvSpPr>
        <p:spPr>
          <a:xfrm>
            <a:off x="3414199" y="1436935"/>
            <a:ext cx="1973874" cy="419994"/>
          </a:xfrm>
          <a:prstGeom prst="rect">
            <a:avLst/>
          </a:prstGeom>
        </p:spPr>
        <p:txBody>
          <a:bodyPr vert="horz" lIns="0" tIns="0" rIns="0" bIns="0" rtlCol="0" anchor="b" anchorCtr="0">
            <a:noAutofit/>
          </a:bodyPr>
          <a:lstStyle>
            <a:lvl1pPr>
              <a:defRPr lang="en-US" sz="1600" b="1" dirty="0" smtClean="0">
                <a:latin typeface="+mj-lt"/>
                <a:ea typeface="+mj-ea"/>
                <a:cs typeface="+mj-cs"/>
              </a:defRPr>
            </a:lvl1pPr>
          </a:lstStyle>
          <a:p>
            <a:pPr lvl="0">
              <a:spcBef>
                <a:spcPct val="0"/>
              </a:spcBef>
            </a:pPr>
            <a:r>
              <a:rPr lang="en-US" dirty="0"/>
              <a:t>Heading</a:t>
            </a:r>
          </a:p>
        </p:txBody>
      </p:sp>
      <p:sp>
        <p:nvSpPr>
          <p:cNvPr id="24" name="Text Placeholder 10">
            <a:extLst>
              <a:ext uri="{FF2B5EF4-FFF2-40B4-BE49-F238E27FC236}">
                <a16:creationId xmlns:a16="http://schemas.microsoft.com/office/drawing/2014/main" id="{ADBCFC21-4DAC-FD08-45BA-83C2A8C59FB4}"/>
              </a:ext>
            </a:extLst>
          </p:cNvPr>
          <p:cNvSpPr>
            <a:spLocks noGrp="1"/>
          </p:cNvSpPr>
          <p:nvPr>
            <p:ph type="body" sz="quarter" idx="18" hasCustomPrompt="1"/>
          </p:nvPr>
        </p:nvSpPr>
        <p:spPr>
          <a:xfrm>
            <a:off x="6288168" y="1436935"/>
            <a:ext cx="1973874" cy="419994"/>
          </a:xfrm>
          <a:prstGeom prst="rect">
            <a:avLst/>
          </a:prstGeom>
        </p:spPr>
        <p:txBody>
          <a:bodyPr vert="horz" lIns="0" tIns="0" rIns="0" bIns="0" rtlCol="0" anchor="b" anchorCtr="0">
            <a:noAutofit/>
          </a:bodyPr>
          <a:lstStyle>
            <a:lvl1pPr>
              <a:defRPr lang="en-US" sz="1600" b="1" dirty="0" smtClean="0">
                <a:latin typeface="+mj-lt"/>
                <a:ea typeface="+mj-ea"/>
                <a:cs typeface="+mj-cs"/>
              </a:defRPr>
            </a:lvl1pPr>
          </a:lstStyle>
          <a:p>
            <a:pPr lvl="0">
              <a:spcBef>
                <a:spcPct val="0"/>
              </a:spcBef>
            </a:pPr>
            <a:r>
              <a:rPr lang="en-US" dirty="0"/>
              <a:t>Heading</a:t>
            </a:r>
          </a:p>
        </p:txBody>
      </p:sp>
      <p:sp>
        <p:nvSpPr>
          <p:cNvPr id="25" name="Text Placeholder 10">
            <a:extLst>
              <a:ext uri="{FF2B5EF4-FFF2-40B4-BE49-F238E27FC236}">
                <a16:creationId xmlns:a16="http://schemas.microsoft.com/office/drawing/2014/main" id="{70BCB52D-44B8-052D-6E08-314457E3A970}"/>
              </a:ext>
            </a:extLst>
          </p:cNvPr>
          <p:cNvSpPr>
            <a:spLocks noGrp="1"/>
          </p:cNvSpPr>
          <p:nvPr>
            <p:ph type="body" sz="quarter" idx="19" hasCustomPrompt="1"/>
          </p:nvPr>
        </p:nvSpPr>
        <p:spPr>
          <a:xfrm>
            <a:off x="556037" y="1434667"/>
            <a:ext cx="1973874" cy="419994"/>
          </a:xfrm>
          <a:prstGeom prst="rect">
            <a:avLst/>
          </a:prstGeom>
        </p:spPr>
        <p:txBody>
          <a:bodyPr vert="horz" lIns="0" tIns="0" rIns="0" bIns="0" rtlCol="0" anchor="b" anchorCtr="0">
            <a:noAutofit/>
          </a:bodyPr>
          <a:lstStyle>
            <a:lvl1pPr>
              <a:defRPr lang="en-US" sz="1600" b="1" dirty="0" smtClean="0">
                <a:latin typeface="+mj-lt"/>
                <a:ea typeface="+mj-ea"/>
                <a:cs typeface="+mj-cs"/>
              </a:defRPr>
            </a:lvl1pPr>
          </a:lstStyle>
          <a:p>
            <a:pPr lvl="0">
              <a:spcBef>
                <a:spcPct val="0"/>
              </a:spcBef>
            </a:pPr>
            <a:r>
              <a:rPr lang="en-US" dirty="0"/>
              <a:t>Heading</a:t>
            </a:r>
          </a:p>
        </p:txBody>
      </p:sp>
    </p:spTree>
    <p:extLst>
      <p:ext uri="{BB962C8B-B14F-4D97-AF65-F5344CB8AC3E}">
        <p14:creationId xmlns:p14="http://schemas.microsoft.com/office/powerpoint/2010/main" val="1073832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Image">
    <p:spTree>
      <p:nvGrpSpPr>
        <p:cNvPr id="1" name=""/>
        <p:cNvGrpSpPr/>
        <p:nvPr/>
      </p:nvGrpSpPr>
      <p:grpSpPr>
        <a:xfrm>
          <a:off x="0" y="0"/>
          <a:ext cx="0" cy="0"/>
          <a:chOff x="0" y="0"/>
          <a:chExt cx="0" cy="0"/>
        </a:xfrm>
      </p:grpSpPr>
      <p:pic>
        <p:nvPicPr>
          <p:cNvPr id="8" name="Picture 7" descr="Shape, circle&#10;&#10;Description automatically generated">
            <a:extLst>
              <a:ext uri="{FF2B5EF4-FFF2-40B4-BE49-F238E27FC236}">
                <a16:creationId xmlns:a16="http://schemas.microsoft.com/office/drawing/2014/main" id="{DC4B1B9A-7A9D-E305-FDC2-12D5AD47005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85612" y="2910"/>
            <a:ext cx="7058388" cy="5153290"/>
          </a:xfrm>
          <a:prstGeom prst="rect">
            <a:avLst/>
          </a:prstGeom>
        </p:spPr>
      </p:pic>
      <p:sp>
        <p:nvSpPr>
          <p:cNvPr id="17" name="Picture Placeholder 16">
            <a:extLst>
              <a:ext uri="{FF2B5EF4-FFF2-40B4-BE49-F238E27FC236}">
                <a16:creationId xmlns:a16="http://schemas.microsoft.com/office/drawing/2014/main" id="{6EE33E4A-61A4-690D-07C6-1B1ED7C07CA1}"/>
              </a:ext>
            </a:extLst>
          </p:cNvPr>
          <p:cNvSpPr>
            <a:spLocks noGrp="1"/>
          </p:cNvSpPr>
          <p:nvPr>
            <p:ph type="pic" sz="quarter" idx="12"/>
          </p:nvPr>
        </p:nvSpPr>
        <p:spPr>
          <a:xfrm>
            <a:off x="611173" y="2971441"/>
            <a:ext cx="1916556" cy="1542120"/>
          </a:xfrm>
          <a:custGeom>
            <a:avLst/>
            <a:gdLst>
              <a:gd name="connsiteX0" fmla="*/ 1314496 w 2107393"/>
              <a:gd name="connsiteY0" fmla="*/ 0 h 1695673"/>
              <a:gd name="connsiteX1" fmla="*/ 2107393 w 2107393"/>
              <a:gd name="connsiteY1" fmla="*/ 0 h 1695673"/>
              <a:gd name="connsiteX2" fmla="*/ 2107393 w 2107393"/>
              <a:gd name="connsiteY2" fmla="*/ 1695673 h 1695673"/>
              <a:gd name="connsiteX3" fmla="*/ 0 w 2107393"/>
              <a:gd name="connsiteY3" fmla="*/ 1695673 h 1695673"/>
              <a:gd name="connsiteX4" fmla="*/ 0 w 2107393"/>
              <a:gd name="connsiteY4" fmla="*/ 1314496 h 1695673"/>
              <a:gd name="connsiteX5" fmla="*/ 1314496 w 2107393"/>
              <a:gd name="connsiteY5" fmla="*/ 0 h 1695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7393" h="1695673">
                <a:moveTo>
                  <a:pt x="1314496" y="0"/>
                </a:moveTo>
                <a:lnTo>
                  <a:pt x="2107393" y="0"/>
                </a:lnTo>
                <a:lnTo>
                  <a:pt x="2107393" y="1695673"/>
                </a:lnTo>
                <a:lnTo>
                  <a:pt x="0" y="1695673"/>
                </a:lnTo>
                <a:lnTo>
                  <a:pt x="0" y="1314496"/>
                </a:lnTo>
                <a:cubicBezTo>
                  <a:pt x="0" y="588520"/>
                  <a:pt x="588520" y="0"/>
                  <a:pt x="1314496" y="0"/>
                </a:cubicBezTo>
                <a:close/>
              </a:path>
            </a:pathLst>
          </a:custGeom>
          <a:solidFill>
            <a:schemeClr val="bg2">
              <a:lumMod val="90000"/>
            </a:schemeClr>
          </a:solidFill>
        </p:spPr>
        <p:txBody>
          <a:bodyPr wrap="square" anchor="ctr" anchorCtr="0">
            <a:noAutofit/>
          </a:bodyPr>
          <a:lstStyle>
            <a:lvl1pPr algn="ctr">
              <a:defRPr/>
            </a:lvl1pPr>
          </a:lstStyle>
          <a:p>
            <a:endParaRPr lang="en-GB"/>
          </a:p>
        </p:txBody>
      </p:sp>
      <p:sp>
        <p:nvSpPr>
          <p:cNvPr id="18" name="Picture Placeholder 17">
            <a:extLst>
              <a:ext uri="{FF2B5EF4-FFF2-40B4-BE49-F238E27FC236}">
                <a16:creationId xmlns:a16="http://schemas.microsoft.com/office/drawing/2014/main" id="{EA240199-5442-7BBE-F5CE-E8005556423E}"/>
              </a:ext>
            </a:extLst>
          </p:cNvPr>
          <p:cNvSpPr>
            <a:spLocks noGrp="1"/>
          </p:cNvSpPr>
          <p:nvPr>
            <p:ph type="pic" sz="quarter" idx="13"/>
          </p:nvPr>
        </p:nvSpPr>
        <p:spPr>
          <a:xfrm>
            <a:off x="3478870" y="2971441"/>
            <a:ext cx="1916556" cy="1542120"/>
          </a:xfrm>
          <a:custGeom>
            <a:avLst/>
            <a:gdLst>
              <a:gd name="connsiteX0" fmla="*/ 1314496 w 2107393"/>
              <a:gd name="connsiteY0" fmla="*/ 0 h 1695673"/>
              <a:gd name="connsiteX1" fmla="*/ 2107393 w 2107393"/>
              <a:gd name="connsiteY1" fmla="*/ 0 h 1695673"/>
              <a:gd name="connsiteX2" fmla="*/ 2107393 w 2107393"/>
              <a:gd name="connsiteY2" fmla="*/ 1695673 h 1695673"/>
              <a:gd name="connsiteX3" fmla="*/ 0 w 2107393"/>
              <a:gd name="connsiteY3" fmla="*/ 1695673 h 1695673"/>
              <a:gd name="connsiteX4" fmla="*/ 0 w 2107393"/>
              <a:gd name="connsiteY4" fmla="*/ 1314496 h 1695673"/>
              <a:gd name="connsiteX5" fmla="*/ 1314496 w 2107393"/>
              <a:gd name="connsiteY5" fmla="*/ 0 h 1695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7393" h="1695673">
                <a:moveTo>
                  <a:pt x="1314496" y="0"/>
                </a:moveTo>
                <a:lnTo>
                  <a:pt x="2107393" y="0"/>
                </a:lnTo>
                <a:lnTo>
                  <a:pt x="2107393" y="1695673"/>
                </a:lnTo>
                <a:lnTo>
                  <a:pt x="0" y="1695673"/>
                </a:lnTo>
                <a:lnTo>
                  <a:pt x="0" y="1314496"/>
                </a:lnTo>
                <a:cubicBezTo>
                  <a:pt x="0" y="588520"/>
                  <a:pt x="588520" y="0"/>
                  <a:pt x="1314496" y="0"/>
                </a:cubicBezTo>
                <a:close/>
              </a:path>
            </a:pathLst>
          </a:custGeom>
          <a:solidFill>
            <a:schemeClr val="bg2">
              <a:lumMod val="90000"/>
            </a:schemeClr>
          </a:solidFill>
        </p:spPr>
        <p:txBody>
          <a:bodyPr wrap="square" anchor="ctr" anchorCtr="0">
            <a:noAutofit/>
          </a:bodyPr>
          <a:lstStyle>
            <a:lvl1pPr algn="ctr">
              <a:defRPr/>
            </a:lvl1pPr>
          </a:lstStyle>
          <a:p>
            <a:endParaRPr lang="en-GB"/>
          </a:p>
        </p:txBody>
      </p:sp>
      <p:sp>
        <p:nvSpPr>
          <p:cNvPr id="19" name="Picture Placeholder 18">
            <a:extLst>
              <a:ext uri="{FF2B5EF4-FFF2-40B4-BE49-F238E27FC236}">
                <a16:creationId xmlns:a16="http://schemas.microsoft.com/office/drawing/2014/main" id="{CBBDFB78-EB30-F3B0-8859-79AF040C500A}"/>
              </a:ext>
            </a:extLst>
          </p:cNvPr>
          <p:cNvSpPr>
            <a:spLocks noGrp="1"/>
          </p:cNvSpPr>
          <p:nvPr>
            <p:ph type="pic" sz="quarter" idx="14"/>
          </p:nvPr>
        </p:nvSpPr>
        <p:spPr>
          <a:xfrm>
            <a:off x="6345485" y="2971441"/>
            <a:ext cx="1916556" cy="1542120"/>
          </a:xfrm>
          <a:custGeom>
            <a:avLst/>
            <a:gdLst>
              <a:gd name="connsiteX0" fmla="*/ 1314496 w 2107393"/>
              <a:gd name="connsiteY0" fmla="*/ 0 h 1695673"/>
              <a:gd name="connsiteX1" fmla="*/ 2107393 w 2107393"/>
              <a:gd name="connsiteY1" fmla="*/ 0 h 1695673"/>
              <a:gd name="connsiteX2" fmla="*/ 2107393 w 2107393"/>
              <a:gd name="connsiteY2" fmla="*/ 1695673 h 1695673"/>
              <a:gd name="connsiteX3" fmla="*/ 0 w 2107393"/>
              <a:gd name="connsiteY3" fmla="*/ 1695673 h 1695673"/>
              <a:gd name="connsiteX4" fmla="*/ 0 w 2107393"/>
              <a:gd name="connsiteY4" fmla="*/ 1314496 h 1695673"/>
              <a:gd name="connsiteX5" fmla="*/ 1314496 w 2107393"/>
              <a:gd name="connsiteY5" fmla="*/ 0 h 1695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7393" h="1695673">
                <a:moveTo>
                  <a:pt x="1314496" y="0"/>
                </a:moveTo>
                <a:lnTo>
                  <a:pt x="2107393" y="0"/>
                </a:lnTo>
                <a:lnTo>
                  <a:pt x="2107393" y="1695673"/>
                </a:lnTo>
                <a:lnTo>
                  <a:pt x="0" y="1695673"/>
                </a:lnTo>
                <a:lnTo>
                  <a:pt x="0" y="1314496"/>
                </a:lnTo>
                <a:cubicBezTo>
                  <a:pt x="0" y="588520"/>
                  <a:pt x="588520" y="0"/>
                  <a:pt x="1314496" y="0"/>
                </a:cubicBezTo>
                <a:close/>
              </a:path>
            </a:pathLst>
          </a:custGeom>
          <a:solidFill>
            <a:schemeClr val="bg2">
              <a:lumMod val="90000"/>
            </a:schemeClr>
          </a:solidFill>
        </p:spPr>
        <p:txBody>
          <a:bodyPr wrap="square" anchor="ctr" anchorCtr="0">
            <a:noAutofit/>
          </a:bodyPr>
          <a:lstStyle>
            <a:lvl1pPr algn="ctr">
              <a:defRPr/>
            </a:lvl1pPr>
          </a:lstStyle>
          <a:p>
            <a:endParaRPr lang="en-GB"/>
          </a:p>
        </p:txBody>
      </p:sp>
      <p:pic>
        <p:nvPicPr>
          <p:cNvPr id="9" name="Graphic 8">
            <a:extLst>
              <a:ext uri="{FF2B5EF4-FFF2-40B4-BE49-F238E27FC236}">
                <a16:creationId xmlns:a16="http://schemas.microsoft.com/office/drawing/2014/main" id="{3370CF7A-92DA-1D7B-AAF8-7578D0F0B30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814567" y="4831496"/>
            <a:ext cx="712945" cy="114580"/>
          </a:xfrm>
          <a:prstGeom prst="rect">
            <a:avLst/>
          </a:prstGeom>
        </p:spPr>
      </p:pic>
      <p:pic>
        <p:nvPicPr>
          <p:cNvPr id="11" name="Picture 10">
            <a:extLst>
              <a:ext uri="{FF2B5EF4-FFF2-40B4-BE49-F238E27FC236}">
                <a16:creationId xmlns:a16="http://schemas.microsoft.com/office/drawing/2014/main" id="{615D3A04-FB4E-7688-3057-71FE73E5DAB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760458" y="4826214"/>
            <a:ext cx="965250" cy="123831"/>
          </a:xfrm>
          <a:prstGeom prst="rect">
            <a:avLst/>
          </a:prstGeom>
        </p:spPr>
      </p:pic>
      <p:cxnSp>
        <p:nvCxnSpPr>
          <p:cNvPr id="12" name="Straight Connector 11">
            <a:extLst>
              <a:ext uri="{FF2B5EF4-FFF2-40B4-BE49-F238E27FC236}">
                <a16:creationId xmlns:a16="http://schemas.microsoft.com/office/drawing/2014/main" id="{92EDFB09-96C9-4856-3489-C63880A56934}"/>
              </a:ext>
            </a:extLst>
          </p:cNvPr>
          <p:cNvCxnSpPr>
            <a:cxnSpLocks/>
          </p:cNvCxnSpPr>
          <p:nvPr userDrawn="1"/>
        </p:nvCxnSpPr>
        <p:spPr>
          <a:xfrm>
            <a:off x="255420" y="4617778"/>
            <a:ext cx="8896967" cy="0"/>
          </a:xfrm>
          <a:prstGeom prst="line">
            <a:avLst/>
          </a:prstGeom>
        </p:spPr>
        <p:style>
          <a:lnRef idx="1">
            <a:schemeClr val="accent1"/>
          </a:lnRef>
          <a:fillRef idx="0">
            <a:schemeClr val="accent1"/>
          </a:fillRef>
          <a:effectRef idx="0">
            <a:schemeClr val="accent1"/>
          </a:effectRef>
          <a:fontRef idx="minor">
            <a:schemeClr val="tx1"/>
          </a:fontRef>
        </p:style>
      </p:cxnSp>
      <p:sp>
        <p:nvSpPr>
          <p:cNvPr id="27" name="Graphic 16">
            <a:extLst>
              <a:ext uri="{FF2B5EF4-FFF2-40B4-BE49-F238E27FC236}">
                <a16:creationId xmlns:a16="http://schemas.microsoft.com/office/drawing/2014/main" id="{96EBEDF9-F34D-BBCC-AAAF-BE3672DC1956}"/>
              </a:ext>
            </a:extLst>
          </p:cNvPr>
          <p:cNvSpPr/>
          <p:nvPr userDrawn="1"/>
        </p:nvSpPr>
        <p:spPr>
          <a:xfrm>
            <a:off x="545999" y="1240828"/>
            <a:ext cx="210246" cy="169946"/>
          </a:xfrm>
          <a:custGeom>
            <a:avLst/>
            <a:gdLst>
              <a:gd name="connsiteX0" fmla="*/ 158020 w 158019"/>
              <a:gd name="connsiteY0" fmla="*/ 127730 h 127730"/>
              <a:gd name="connsiteX1" fmla="*/ 158020 w 158019"/>
              <a:gd name="connsiteY1" fmla="*/ 0 h 127730"/>
              <a:gd name="connsiteX2" fmla="*/ 99727 w 158019"/>
              <a:gd name="connsiteY2" fmla="*/ 0 h 127730"/>
              <a:gd name="connsiteX3" fmla="*/ 0 w 158019"/>
              <a:gd name="connsiteY3" fmla="*/ 99632 h 127730"/>
              <a:gd name="connsiteX4" fmla="*/ 0 w 158019"/>
              <a:gd name="connsiteY4" fmla="*/ 127730 h 127730"/>
              <a:gd name="connsiteX5" fmla="*/ 158020 w 158019"/>
              <a:gd name="connsiteY5" fmla="*/ 127730 h 12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019" h="127730">
                <a:moveTo>
                  <a:pt x="158020" y="127730"/>
                </a:moveTo>
                <a:lnTo>
                  <a:pt x="158020" y="0"/>
                </a:lnTo>
                <a:lnTo>
                  <a:pt x="99727" y="0"/>
                </a:lnTo>
                <a:cubicBezTo>
                  <a:pt x="44672" y="0"/>
                  <a:pt x="0" y="44577"/>
                  <a:pt x="0" y="99632"/>
                </a:cubicBezTo>
                <a:lnTo>
                  <a:pt x="0" y="127730"/>
                </a:lnTo>
                <a:lnTo>
                  <a:pt x="158020" y="127730"/>
                </a:lnTo>
                <a:close/>
              </a:path>
            </a:pathLst>
          </a:custGeom>
          <a:solidFill>
            <a:schemeClr val="accent1"/>
          </a:solidFill>
          <a:ln w="9525" cap="flat">
            <a:noFill/>
            <a:prstDash val="solid"/>
            <a:miter/>
          </a:ln>
        </p:spPr>
        <p:txBody>
          <a:bodyPr rtlCol="0" anchor="ctr"/>
          <a:lstStyle/>
          <a:p>
            <a:endParaRPr lang="en-GB"/>
          </a:p>
        </p:txBody>
      </p:sp>
      <p:sp>
        <p:nvSpPr>
          <p:cNvPr id="28" name="Graphic 16">
            <a:extLst>
              <a:ext uri="{FF2B5EF4-FFF2-40B4-BE49-F238E27FC236}">
                <a16:creationId xmlns:a16="http://schemas.microsoft.com/office/drawing/2014/main" id="{64F61D08-DAC5-DD9C-E97A-123D3724B82A}"/>
              </a:ext>
            </a:extLst>
          </p:cNvPr>
          <p:cNvSpPr/>
          <p:nvPr userDrawn="1"/>
        </p:nvSpPr>
        <p:spPr>
          <a:xfrm>
            <a:off x="3413696" y="1240828"/>
            <a:ext cx="210246" cy="169946"/>
          </a:xfrm>
          <a:custGeom>
            <a:avLst/>
            <a:gdLst>
              <a:gd name="connsiteX0" fmla="*/ 158020 w 158019"/>
              <a:gd name="connsiteY0" fmla="*/ 127730 h 127730"/>
              <a:gd name="connsiteX1" fmla="*/ 158020 w 158019"/>
              <a:gd name="connsiteY1" fmla="*/ 0 h 127730"/>
              <a:gd name="connsiteX2" fmla="*/ 99727 w 158019"/>
              <a:gd name="connsiteY2" fmla="*/ 0 h 127730"/>
              <a:gd name="connsiteX3" fmla="*/ 0 w 158019"/>
              <a:gd name="connsiteY3" fmla="*/ 99632 h 127730"/>
              <a:gd name="connsiteX4" fmla="*/ 0 w 158019"/>
              <a:gd name="connsiteY4" fmla="*/ 127730 h 127730"/>
              <a:gd name="connsiteX5" fmla="*/ 158020 w 158019"/>
              <a:gd name="connsiteY5" fmla="*/ 127730 h 12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019" h="127730">
                <a:moveTo>
                  <a:pt x="158020" y="127730"/>
                </a:moveTo>
                <a:lnTo>
                  <a:pt x="158020" y="0"/>
                </a:lnTo>
                <a:lnTo>
                  <a:pt x="99727" y="0"/>
                </a:lnTo>
                <a:cubicBezTo>
                  <a:pt x="44672" y="0"/>
                  <a:pt x="0" y="44577"/>
                  <a:pt x="0" y="99632"/>
                </a:cubicBezTo>
                <a:lnTo>
                  <a:pt x="0" y="127730"/>
                </a:lnTo>
                <a:lnTo>
                  <a:pt x="158020" y="127730"/>
                </a:lnTo>
                <a:close/>
              </a:path>
            </a:pathLst>
          </a:custGeom>
          <a:solidFill>
            <a:schemeClr val="accent2"/>
          </a:solidFill>
          <a:ln w="9525" cap="flat">
            <a:noFill/>
            <a:prstDash val="solid"/>
            <a:miter/>
          </a:ln>
        </p:spPr>
        <p:txBody>
          <a:bodyPr rtlCol="0" anchor="ctr"/>
          <a:lstStyle/>
          <a:p>
            <a:endParaRPr lang="en-GB"/>
          </a:p>
        </p:txBody>
      </p:sp>
      <p:sp>
        <p:nvSpPr>
          <p:cNvPr id="29" name="Graphic 16">
            <a:extLst>
              <a:ext uri="{FF2B5EF4-FFF2-40B4-BE49-F238E27FC236}">
                <a16:creationId xmlns:a16="http://schemas.microsoft.com/office/drawing/2014/main" id="{749C317E-FB99-61F9-E47A-778D45206E35}"/>
              </a:ext>
            </a:extLst>
          </p:cNvPr>
          <p:cNvSpPr/>
          <p:nvPr userDrawn="1"/>
        </p:nvSpPr>
        <p:spPr>
          <a:xfrm>
            <a:off x="6284490" y="1240828"/>
            <a:ext cx="210246" cy="169946"/>
          </a:xfrm>
          <a:custGeom>
            <a:avLst/>
            <a:gdLst>
              <a:gd name="connsiteX0" fmla="*/ 158020 w 158019"/>
              <a:gd name="connsiteY0" fmla="*/ 127730 h 127730"/>
              <a:gd name="connsiteX1" fmla="*/ 158020 w 158019"/>
              <a:gd name="connsiteY1" fmla="*/ 0 h 127730"/>
              <a:gd name="connsiteX2" fmla="*/ 99727 w 158019"/>
              <a:gd name="connsiteY2" fmla="*/ 0 h 127730"/>
              <a:gd name="connsiteX3" fmla="*/ 0 w 158019"/>
              <a:gd name="connsiteY3" fmla="*/ 99632 h 127730"/>
              <a:gd name="connsiteX4" fmla="*/ 0 w 158019"/>
              <a:gd name="connsiteY4" fmla="*/ 127730 h 127730"/>
              <a:gd name="connsiteX5" fmla="*/ 158020 w 158019"/>
              <a:gd name="connsiteY5" fmla="*/ 127730 h 12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019" h="127730">
                <a:moveTo>
                  <a:pt x="158020" y="127730"/>
                </a:moveTo>
                <a:lnTo>
                  <a:pt x="158020" y="0"/>
                </a:lnTo>
                <a:lnTo>
                  <a:pt x="99727" y="0"/>
                </a:lnTo>
                <a:cubicBezTo>
                  <a:pt x="44672" y="0"/>
                  <a:pt x="0" y="44577"/>
                  <a:pt x="0" y="99632"/>
                </a:cubicBezTo>
                <a:lnTo>
                  <a:pt x="0" y="127730"/>
                </a:lnTo>
                <a:lnTo>
                  <a:pt x="158020" y="127730"/>
                </a:lnTo>
                <a:close/>
              </a:path>
            </a:pathLst>
          </a:custGeom>
          <a:solidFill>
            <a:schemeClr val="accent3"/>
          </a:solidFill>
          <a:ln w="9525" cap="flat">
            <a:noFill/>
            <a:prstDash val="solid"/>
            <a:miter/>
          </a:ln>
        </p:spPr>
        <p:txBody>
          <a:bodyPr rtlCol="0" anchor="ctr"/>
          <a:lstStyle/>
          <a:p>
            <a:endParaRPr lang="en-GB"/>
          </a:p>
        </p:txBody>
      </p:sp>
      <p:sp>
        <p:nvSpPr>
          <p:cNvPr id="32" name="Title 1">
            <a:extLst>
              <a:ext uri="{FF2B5EF4-FFF2-40B4-BE49-F238E27FC236}">
                <a16:creationId xmlns:a16="http://schemas.microsoft.com/office/drawing/2014/main" id="{9121ECEB-4C24-88A2-640A-25E0AFFDA3F4}"/>
              </a:ext>
            </a:extLst>
          </p:cNvPr>
          <p:cNvSpPr txBox="1">
            <a:spLocks/>
          </p:cNvSpPr>
          <p:nvPr userDrawn="1"/>
        </p:nvSpPr>
        <p:spPr>
          <a:xfrm>
            <a:off x="389058" y="399693"/>
            <a:ext cx="6065529" cy="712568"/>
          </a:xfrm>
          <a:prstGeom prst="rect">
            <a:avLst/>
          </a:prstGeom>
        </p:spPr>
        <p:txBody>
          <a:bodyPr anchor="b" anchorCtr="0"/>
          <a:lstStyle>
            <a:lvl1pPr algn="l" defTabSz="685800" rtl="0" eaLnBrk="1" latinLnBrk="0" hangingPunct="1">
              <a:lnSpc>
                <a:spcPct val="100000"/>
              </a:lnSpc>
              <a:spcBef>
                <a:spcPct val="0"/>
              </a:spcBef>
              <a:buNone/>
              <a:defRPr sz="2800" b="1" kern="1200">
                <a:solidFill>
                  <a:schemeClr val="tx1"/>
                </a:solidFill>
                <a:latin typeface="+mj-lt"/>
                <a:ea typeface="+mj-ea"/>
                <a:cs typeface="+mj-cs"/>
              </a:defRPr>
            </a:lvl1pPr>
          </a:lstStyle>
          <a:p>
            <a:r>
              <a:rPr lang="en-US" dirty="0"/>
              <a:t>Title</a:t>
            </a:r>
          </a:p>
        </p:txBody>
      </p:sp>
      <p:sp>
        <p:nvSpPr>
          <p:cNvPr id="2" name="Text Placeholder 10">
            <a:extLst>
              <a:ext uri="{FF2B5EF4-FFF2-40B4-BE49-F238E27FC236}">
                <a16:creationId xmlns:a16="http://schemas.microsoft.com/office/drawing/2014/main" id="{FBC7C66B-23B2-8143-A0E4-C9FEB38A6437}"/>
              </a:ext>
            </a:extLst>
          </p:cNvPr>
          <p:cNvSpPr>
            <a:spLocks noGrp="1"/>
          </p:cNvSpPr>
          <p:nvPr>
            <p:ph type="body" sz="quarter" idx="11"/>
          </p:nvPr>
        </p:nvSpPr>
        <p:spPr>
          <a:xfrm>
            <a:off x="548085" y="2066006"/>
            <a:ext cx="2337812" cy="1057479"/>
          </a:xfrm>
          <a:prstGeom prst="rect">
            <a:avLst/>
          </a:prstGeom>
        </p:spPr>
        <p:txBody>
          <a:bodyPr/>
          <a:lstStyle>
            <a:lvl1pPr>
              <a:defRPr sz="1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ext Placeholder 10">
            <a:extLst>
              <a:ext uri="{FF2B5EF4-FFF2-40B4-BE49-F238E27FC236}">
                <a16:creationId xmlns:a16="http://schemas.microsoft.com/office/drawing/2014/main" id="{405D0665-E06B-6CFD-D38D-E088BC44AAA9}"/>
              </a:ext>
            </a:extLst>
          </p:cNvPr>
          <p:cNvSpPr>
            <a:spLocks noGrp="1"/>
          </p:cNvSpPr>
          <p:nvPr>
            <p:ph type="body" sz="quarter" idx="15"/>
          </p:nvPr>
        </p:nvSpPr>
        <p:spPr>
          <a:xfrm>
            <a:off x="3414198" y="2066006"/>
            <a:ext cx="2337812" cy="1056039"/>
          </a:xfrm>
          <a:prstGeom prst="rect">
            <a:avLst/>
          </a:prstGeom>
        </p:spPr>
        <p:txBody>
          <a:bodyPr/>
          <a:lstStyle>
            <a:lvl1pPr>
              <a:defRPr sz="1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10">
            <a:extLst>
              <a:ext uri="{FF2B5EF4-FFF2-40B4-BE49-F238E27FC236}">
                <a16:creationId xmlns:a16="http://schemas.microsoft.com/office/drawing/2014/main" id="{0BB36756-7519-40D0-DE6B-A55E1C5BCD60}"/>
              </a:ext>
            </a:extLst>
          </p:cNvPr>
          <p:cNvSpPr>
            <a:spLocks noGrp="1"/>
          </p:cNvSpPr>
          <p:nvPr>
            <p:ph type="body" sz="quarter" idx="16"/>
          </p:nvPr>
        </p:nvSpPr>
        <p:spPr>
          <a:xfrm>
            <a:off x="6288166" y="2066006"/>
            <a:ext cx="2337811" cy="1056036"/>
          </a:xfrm>
          <a:prstGeom prst="rect">
            <a:avLst/>
          </a:prstGeom>
        </p:spPr>
        <p:txBody>
          <a:bodyPr/>
          <a:lstStyle>
            <a:lvl1pPr>
              <a:defRPr sz="1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10">
            <a:extLst>
              <a:ext uri="{FF2B5EF4-FFF2-40B4-BE49-F238E27FC236}">
                <a16:creationId xmlns:a16="http://schemas.microsoft.com/office/drawing/2014/main" id="{E38363D5-9FDA-0CAD-E25B-48D186B0ED32}"/>
              </a:ext>
            </a:extLst>
          </p:cNvPr>
          <p:cNvSpPr>
            <a:spLocks noGrp="1"/>
          </p:cNvSpPr>
          <p:nvPr>
            <p:ph type="body" sz="quarter" idx="17" hasCustomPrompt="1"/>
          </p:nvPr>
        </p:nvSpPr>
        <p:spPr>
          <a:xfrm>
            <a:off x="3414199" y="1436935"/>
            <a:ext cx="1973874" cy="419994"/>
          </a:xfrm>
          <a:prstGeom prst="rect">
            <a:avLst/>
          </a:prstGeom>
        </p:spPr>
        <p:txBody>
          <a:bodyPr vert="horz" lIns="0" tIns="0" rIns="0" bIns="0" rtlCol="0" anchor="b" anchorCtr="0">
            <a:noAutofit/>
          </a:bodyPr>
          <a:lstStyle>
            <a:lvl1pPr>
              <a:defRPr lang="en-US" sz="1600" b="1" dirty="0" smtClean="0">
                <a:latin typeface="+mj-lt"/>
                <a:ea typeface="+mj-ea"/>
                <a:cs typeface="+mj-cs"/>
              </a:defRPr>
            </a:lvl1pPr>
          </a:lstStyle>
          <a:p>
            <a:pPr lvl="0">
              <a:spcBef>
                <a:spcPct val="0"/>
              </a:spcBef>
            </a:pPr>
            <a:r>
              <a:rPr lang="en-US" dirty="0"/>
              <a:t>Heading</a:t>
            </a:r>
          </a:p>
        </p:txBody>
      </p:sp>
      <p:sp>
        <p:nvSpPr>
          <p:cNvPr id="6" name="Text Placeholder 10">
            <a:extLst>
              <a:ext uri="{FF2B5EF4-FFF2-40B4-BE49-F238E27FC236}">
                <a16:creationId xmlns:a16="http://schemas.microsoft.com/office/drawing/2014/main" id="{5B6CA7A5-D8A2-FE82-4644-DE3DF46D9FE3}"/>
              </a:ext>
            </a:extLst>
          </p:cNvPr>
          <p:cNvSpPr>
            <a:spLocks noGrp="1"/>
          </p:cNvSpPr>
          <p:nvPr>
            <p:ph type="body" sz="quarter" idx="18" hasCustomPrompt="1"/>
          </p:nvPr>
        </p:nvSpPr>
        <p:spPr>
          <a:xfrm>
            <a:off x="6288168" y="1436935"/>
            <a:ext cx="1973874" cy="419994"/>
          </a:xfrm>
          <a:prstGeom prst="rect">
            <a:avLst/>
          </a:prstGeom>
        </p:spPr>
        <p:txBody>
          <a:bodyPr vert="horz" lIns="0" tIns="0" rIns="0" bIns="0" rtlCol="0" anchor="b" anchorCtr="0">
            <a:noAutofit/>
          </a:bodyPr>
          <a:lstStyle>
            <a:lvl1pPr>
              <a:defRPr lang="en-US" sz="1600" b="1" dirty="0" smtClean="0">
                <a:latin typeface="+mj-lt"/>
                <a:ea typeface="+mj-ea"/>
                <a:cs typeface="+mj-cs"/>
              </a:defRPr>
            </a:lvl1pPr>
          </a:lstStyle>
          <a:p>
            <a:pPr lvl="0">
              <a:spcBef>
                <a:spcPct val="0"/>
              </a:spcBef>
            </a:pPr>
            <a:r>
              <a:rPr lang="en-US" dirty="0"/>
              <a:t>Heading</a:t>
            </a:r>
          </a:p>
        </p:txBody>
      </p:sp>
      <p:sp>
        <p:nvSpPr>
          <p:cNvPr id="7" name="Text Placeholder 10">
            <a:extLst>
              <a:ext uri="{FF2B5EF4-FFF2-40B4-BE49-F238E27FC236}">
                <a16:creationId xmlns:a16="http://schemas.microsoft.com/office/drawing/2014/main" id="{2F14593B-294E-2B80-126E-80594580F038}"/>
              </a:ext>
            </a:extLst>
          </p:cNvPr>
          <p:cNvSpPr>
            <a:spLocks noGrp="1"/>
          </p:cNvSpPr>
          <p:nvPr>
            <p:ph type="body" sz="quarter" idx="19" hasCustomPrompt="1"/>
          </p:nvPr>
        </p:nvSpPr>
        <p:spPr>
          <a:xfrm>
            <a:off x="556037" y="1434667"/>
            <a:ext cx="1973874" cy="419994"/>
          </a:xfrm>
          <a:prstGeom prst="rect">
            <a:avLst/>
          </a:prstGeom>
        </p:spPr>
        <p:txBody>
          <a:bodyPr vert="horz" lIns="0" tIns="0" rIns="0" bIns="0" rtlCol="0" anchor="b" anchorCtr="0">
            <a:noAutofit/>
          </a:bodyPr>
          <a:lstStyle>
            <a:lvl1pPr>
              <a:defRPr lang="en-US" sz="1600" b="1" dirty="0" smtClean="0">
                <a:latin typeface="+mj-lt"/>
                <a:ea typeface="+mj-ea"/>
                <a:cs typeface="+mj-cs"/>
              </a:defRPr>
            </a:lvl1pPr>
          </a:lstStyle>
          <a:p>
            <a:pPr lvl="0">
              <a:spcBef>
                <a:spcPct val="0"/>
              </a:spcBef>
            </a:pPr>
            <a:r>
              <a:rPr lang="en-US" dirty="0"/>
              <a:t>Heading</a:t>
            </a:r>
          </a:p>
        </p:txBody>
      </p:sp>
    </p:spTree>
    <p:extLst>
      <p:ext uri="{BB962C8B-B14F-4D97-AF65-F5344CB8AC3E}">
        <p14:creationId xmlns:p14="http://schemas.microsoft.com/office/powerpoint/2010/main" val="513365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035" userDrawn="1">
          <p15:clr>
            <a:srgbClr val="FBAE40"/>
          </p15:clr>
        </p15:guide>
        <p15:guide id="2" orient="horz" pos="2565"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3EB594A-1299-A190-AE1A-600140C7E0E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540"/>
            <a:ext cx="9144000" cy="5153660"/>
          </a:xfrm>
          <a:prstGeom prst="rect">
            <a:avLst/>
          </a:prstGeom>
        </p:spPr>
      </p:pic>
      <p:sp>
        <p:nvSpPr>
          <p:cNvPr id="2" name="Title 1"/>
          <p:cNvSpPr>
            <a:spLocks noGrp="1"/>
          </p:cNvSpPr>
          <p:nvPr>
            <p:ph type="title" hasCustomPrompt="1"/>
          </p:nvPr>
        </p:nvSpPr>
        <p:spPr>
          <a:xfrm>
            <a:off x="5698501" y="1336431"/>
            <a:ext cx="2697344" cy="1725898"/>
          </a:xfrm>
          <a:prstGeom prst="rect">
            <a:avLst/>
          </a:prstGeom>
        </p:spPr>
        <p:txBody>
          <a:bodyPr anchor="b"/>
          <a:lstStyle>
            <a:lvl1pPr>
              <a:lnSpc>
                <a:spcPct val="100000"/>
              </a:lnSpc>
              <a:defRPr sz="11800" b="0">
                <a:solidFill>
                  <a:schemeClr val="bg1"/>
                </a:solidFill>
                <a:latin typeface="Maven Pro Black" pitchFamily="2" charset="0"/>
              </a:defRPr>
            </a:lvl1pPr>
          </a:lstStyle>
          <a:p>
            <a:r>
              <a:rPr lang="en-US" dirty="0"/>
              <a:t>#</a:t>
            </a:r>
          </a:p>
        </p:txBody>
      </p:sp>
      <p:sp>
        <p:nvSpPr>
          <p:cNvPr id="3" name="Text Placeholder 2"/>
          <p:cNvSpPr>
            <a:spLocks noGrp="1"/>
          </p:cNvSpPr>
          <p:nvPr>
            <p:ph type="body" idx="1" hasCustomPrompt="1"/>
          </p:nvPr>
        </p:nvSpPr>
        <p:spPr>
          <a:xfrm>
            <a:off x="5834063" y="2981014"/>
            <a:ext cx="2703512" cy="743261"/>
          </a:xfrm>
          <a:prstGeom prst="rect">
            <a:avLst/>
          </a:prstGeom>
        </p:spPr>
        <p:txBody>
          <a:bodyPr/>
          <a:lstStyle>
            <a:lvl1pPr marL="0" indent="0">
              <a:lnSpc>
                <a:spcPts val="2640"/>
              </a:lnSpc>
              <a:spcBef>
                <a:spcPts val="0"/>
              </a:spcBef>
              <a:buNone/>
              <a:defRPr sz="2200" b="1" cap="all" baseline="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heading</a:t>
            </a:r>
          </a:p>
        </p:txBody>
      </p:sp>
      <p:sp>
        <p:nvSpPr>
          <p:cNvPr id="7" name="Slide Number Placeholder 6">
            <a:extLst>
              <a:ext uri="{FF2B5EF4-FFF2-40B4-BE49-F238E27FC236}">
                <a16:creationId xmlns:a16="http://schemas.microsoft.com/office/drawing/2014/main" id="{0A9605A9-46E4-02C3-391B-6813E12B27BE}"/>
              </a:ext>
            </a:extLst>
          </p:cNvPr>
          <p:cNvSpPr>
            <a:spLocks noGrp="1"/>
          </p:cNvSpPr>
          <p:nvPr>
            <p:ph type="sldNum" sz="quarter" idx="10"/>
          </p:nvPr>
        </p:nvSpPr>
        <p:spPr>
          <a:xfrm>
            <a:off x="-812908" y="215188"/>
            <a:ext cx="578644" cy="323165"/>
          </a:xfrm>
          <a:prstGeom prst="rect">
            <a:avLst/>
          </a:prstGeom>
        </p:spPr>
        <p:txBody>
          <a:bodyPr/>
          <a:lstStyle>
            <a:lvl1pPr>
              <a:defRPr>
                <a:solidFill>
                  <a:schemeClr val="bg1"/>
                </a:solidFill>
              </a:defRPr>
            </a:lvl1pPr>
          </a:lstStyle>
          <a:p>
            <a:fld id="{64904D0E-96BD-4DBE-AB7E-0A7F113F81D4}" type="slidenum">
              <a:rPr lang="en-GB" smtClean="0"/>
              <a:pPr/>
              <a:t>‹#›</a:t>
            </a:fld>
            <a:endParaRPr lang="en-GB" dirty="0"/>
          </a:p>
        </p:txBody>
      </p:sp>
      <p:sp>
        <p:nvSpPr>
          <p:cNvPr id="11" name="TextBox 10">
            <a:extLst>
              <a:ext uri="{FF2B5EF4-FFF2-40B4-BE49-F238E27FC236}">
                <a16:creationId xmlns:a16="http://schemas.microsoft.com/office/drawing/2014/main" id="{26DECA96-31B3-B8EE-4F03-4779C6DB296B}"/>
              </a:ext>
            </a:extLst>
          </p:cNvPr>
          <p:cNvSpPr txBox="1"/>
          <p:nvPr userDrawn="1"/>
        </p:nvSpPr>
        <p:spPr>
          <a:xfrm>
            <a:off x="271463" y="4792982"/>
            <a:ext cx="2686049" cy="145732"/>
          </a:xfrm>
          <a:prstGeom prst="rect">
            <a:avLst/>
          </a:prstGeom>
          <a:noFill/>
        </p:spPr>
        <p:txBody>
          <a:bodyPr wrap="square" lIns="0" tIns="0" rIns="0" bIns="0" rtlCol="0">
            <a:noAutofit/>
          </a:bodyPr>
          <a:lstStyle/>
          <a:p>
            <a:pPr>
              <a:lnSpc>
                <a:spcPct val="100000"/>
              </a:lnSpc>
            </a:pPr>
            <a:r>
              <a:rPr lang="en-GB" sz="600" cap="all" baseline="0" dirty="0">
                <a:solidFill>
                  <a:schemeClr val="bg1"/>
                </a:solidFill>
              </a:rPr>
              <a:t>PRESENTATION TITLE HERE</a:t>
            </a:r>
            <a:r>
              <a:rPr lang="en-GB" sz="600" cap="all" baseline="0" dirty="0">
                <a:solidFill>
                  <a:schemeClr val="tx1"/>
                </a:solidFill>
              </a:rPr>
              <a:t>  </a:t>
            </a:r>
            <a:r>
              <a:rPr lang="en-GB" sz="600" cap="all" baseline="0" dirty="0">
                <a:solidFill>
                  <a:schemeClr val="accent1"/>
                </a:solidFill>
              </a:rPr>
              <a:t>|  </a:t>
            </a:r>
            <a:r>
              <a:rPr lang="en-GB" sz="600" cap="all" baseline="0" dirty="0">
                <a:solidFill>
                  <a:schemeClr val="bg1"/>
                </a:solidFill>
              </a:rPr>
              <a:t>DATE</a:t>
            </a:r>
          </a:p>
        </p:txBody>
      </p:sp>
      <p:cxnSp>
        <p:nvCxnSpPr>
          <p:cNvPr id="13" name="Straight Connector 12">
            <a:extLst>
              <a:ext uri="{FF2B5EF4-FFF2-40B4-BE49-F238E27FC236}">
                <a16:creationId xmlns:a16="http://schemas.microsoft.com/office/drawing/2014/main" id="{F820AB48-BE2C-E98F-A7AA-BA5DAB0D3CFA}"/>
              </a:ext>
            </a:extLst>
          </p:cNvPr>
          <p:cNvCxnSpPr/>
          <p:nvPr userDrawn="1"/>
        </p:nvCxnSpPr>
        <p:spPr>
          <a:xfrm>
            <a:off x="5328000" y="1713600"/>
            <a:ext cx="0" cy="1908000"/>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DEF23EF0-D053-86F9-1F80-FBFBD84B7378}"/>
              </a:ext>
            </a:extLst>
          </p:cNvPr>
          <p:cNvGrpSpPr/>
          <p:nvPr userDrawn="1"/>
        </p:nvGrpSpPr>
        <p:grpSpPr>
          <a:xfrm>
            <a:off x="255420" y="4614868"/>
            <a:ext cx="9263703" cy="406890"/>
            <a:chOff x="255420" y="4614868"/>
            <a:chExt cx="9263703" cy="406890"/>
          </a:xfrm>
        </p:grpSpPr>
        <p:cxnSp>
          <p:nvCxnSpPr>
            <p:cNvPr id="5" name="Straight Connector 4">
              <a:extLst>
                <a:ext uri="{FF2B5EF4-FFF2-40B4-BE49-F238E27FC236}">
                  <a16:creationId xmlns:a16="http://schemas.microsoft.com/office/drawing/2014/main" id="{E2DB9B23-25D0-D2C7-8782-599EDA8EDC90}"/>
                </a:ext>
              </a:extLst>
            </p:cNvPr>
            <p:cNvCxnSpPr>
              <a:cxnSpLocks/>
            </p:cNvCxnSpPr>
            <p:nvPr userDrawn="1"/>
          </p:nvCxnSpPr>
          <p:spPr>
            <a:xfrm>
              <a:off x="255420" y="4614868"/>
              <a:ext cx="8896967"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Picture 5" descr="A white letters on a black background&#10;&#10;Description automatically generated with medium confidence">
              <a:extLst>
                <a:ext uri="{FF2B5EF4-FFF2-40B4-BE49-F238E27FC236}">
                  <a16:creationId xmlns:a16="http://schemas.microsoft.com/office/drawing/2014/main" id="{B491202C-C0BE-DDCE-E625-E9585C42E88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86540" y="4754500"/>
              <a:ext cx="1113086" cy="267258"/>
            </a:xfrm>
            <a:prstGeom prst="rect">
              <a:avLst/>
            </a:prstGeom>
          </p:spPr>
        </p:pic>
        <p:pic>
          <p:nvPicPr>
            <p:cNvPr id="8" name="Graphic 7">
              <a:extLst>
                <a:ext uri="{FF2B5EF4-FFF2-40B4-BE49-F238E27FC236}">
                  <a16:creationId xmlns:a16="http://schemas.microsoft.com/office/drawing/2014/main" id="{575A516B-5B4B-FC05-8175-53ED13885C8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806178" y="4831496"/>
              <a:ext cx="712945" cy="114580"/>
            </a:xfrm>
            <a:prstGeom prst="rect">
              <a:avLst/>
            </a:prstGeom>
          </p:spPr>
        </p:pic>
      </p:grpSp>
    </p:spTree>
    <p:extLst>
      <p:ext uri="{BB962C8B-B14F-4D97-AF65-F5344CB8AC3E}">
        <p14:creationId xmlns:p14="http://schemas.microsoft.com/office/powerpoint/2010/main" val="2395257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pic>
        <p:nvPicPr>
          <p:cNvPr id="3" name="Picture 2" descr="Shape, rectangle&#10;&#10;Description automatically generated with medium confidence">
            <a:extLst>
              <a:ext uri="{FF2B5EF4-FFF2-40B4-BE49-F238E27FC236}">
                <a16:creationId xmlns:a16="http://schemas.microsoft.com/office/drawing/2014/main" id="{9985777A-7C72-CADF-67B9-5DAF5502DA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56200"/>
          </a:xfrm>
          <a:prstGeom prst="rect">
            <a:avLst/>
          </a:prstGeom>
        </p:spPr>
      </p:pic>
      <p:sp>
        <p:nvSpPr>
          <p:cNvPr id="4" name="TextBox 3">
            <a:extLst>
              <a:ext uri="{FF2B5EF4-FFF2-40B4-BE49-F238E27FC236}">
                <a16:creationId xmlns:a16="http://schemas.microsoft.com/office/drawing/2014/main" id="{0A051F7D-FE0A-72CB-64DC-67C70A896DC3}"/>
              </a:ext>
            </a:extLst>
          </p:cNvPr>
          <p:cNvSpPr txBox="1"/>
          <p:nvPr userDrawn="1"/>
        </p:nvSpPr>
        <p:spPr>
          <a:xfrm>
            <a:off x="271463" y="4792982"/>
            <a:ext cx="2686049" cy="145732"/>
          </a:xfrm>
          <a:prstGeom prst="rect">
            <a:avLst/>
          </a:prstGeom>
          <a:noFill/>
        </p:spPr>
        <p:txBody>
          <a:bodyPr wrap="square" lIns="0" tIns="0" rIns="0" bIns="0" rtlCol="0">
            <a:noAutofit/>
          </a:bodyPr>
          <a:lstStyle/>
          <a:p>
            <a:pPr>
              <a:lnSpc>
                <a:spcPct val="100000"/>
              </a:lnSpc>
            </a:pPr>
            <a:endParaRPr lang="en-GB" sz="600" cap="all" baseline="0" dirty="0">
              <a:solidFill>
                <a:schemeClr val="tx1"/>
              </a:solidFill>
            </a:endParaRPr>
          </a:p>
        </p:txBody>
      </p:sp>
      <p:grpSp>
        <p:nvGrpSpPr>
          <p:cNvPr id="12" name="Group 11">
            <a:extLst>
              <a:ext uri="{FF2B5EF4-FFF2-40B4-BE49-F238E27FC236}">
                <a16:creationId xmlns:a16="http://schemas.microsoft.com/office/drawing/2014/main" id="{271C1B67-CDC3-8CA8-B12F-2DCF53B8A496}"/>
              </a:ext>
            </a:extLst>
          </p:cNvPr>
          <p:cNvGrpSpPr/>
          <p:nvPr userDrawn="1"/>
        </p:nvGrpSpPr>
        <p:grpSpPr>
          <a:xfrm>
            <a:off x="255420" y="4614868"/>
            <a:ext cx="9272092" cy="335177"/>
            <a:chOff x="255420" y="4614868"/>
            <a:chExt cx="9272092" cy="335177"/>
          </a:xfrm>
        </p:grpSpPr>
        <p:pic>
          <p:nvPicPr>
            <p:cNvPr id="13" name="Graphic 12">
              <a:extLst>
                <a:ext uri="{FF2B5EF4-FFF2-40B4-BE49-F238E27FC236}">
                  <a16:creationId xmlns:a16="http://schemas.microsoft.com/office/drawing/2014/main" id="{025D64C1-E476-B8B6-10AB-847F0E4DCE8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814567" y="4831496"/>
              <a:ext cx="712945" cy="114580"/>
            </a:xfrm>
            <a:prstGeom prst="rect">
              <a:avLst/>
            </a:prstGeom>
          </p:spPr>
        </p:pic>
        <p:pic>
          <p:nvPicPr>
            <p:cNvPr id="14" name="Picture 13">
              <a:extLst>
                <a:ext uri="{FF2B5EF4-FFF2-40B4-BE49-F238E27FC236}">
                  <a16:creationId xmlns:a16="http://schemas.microsoft.com/office/drawing/2014/main" id="{B8E3CE1C-8E8D-A7B6-BC76-8D1369BAFE5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760458" y="4826214"/>
              <a:ext cx="965250" cy="123831"/>
            </a:xfrm>
            <a:prstGeom prst="rect">
              <a:avLst/>
            </a:prstGeom>
          </p:spPr>
        </p:pic>
        <p:cxnSp>
          <p:nvCxnSpPr>
            <p:cNvPr id="15" name="Straight Connector 14">
              <a:extLst>
                <a:ext uri="{FF2B5EF4-FFF2-40B4-BE49-F238E27FC236}">
                  <a16:creationId xmlns:a16="http://schemas.microsoft.com/office/drawing/2014/main" id="{A8035067-3C3D-7A7B-058A-E096742D1C97}"/>
                </a:ext>
              </a:extLst>
            </p:cNvPr>
            <p:cNvCxnSpPr>
              <a:cxnSpLocks/>
            </p:cNvCxnSpPr>
            <p:nvPr userDrawn="1"/>
          </p:nvCxnSpPr>
          <p:spPr>
            <a:xfrm>
              <a:off x="255420" y="4614868"/>
              <a:ext cx="8896967"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9657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C96E169-3209-7650-FBDF-5018211A5A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9213740" cy="5182728"/>
          </a:xfrm>
          <a:prstGeom prst="rect">
            <a:avLst/>
          </a:prstGeom>
        </p:spPr>
      </p:pic>
      <p:sp>
        <p:nvSpPr>
          <p:cNvPr id="2" name="Title 1"/>
          <p:cNvSpPr>
            <a:spLocks noGrp="1"/>
          </p:cNvSpPr>
          <p:nvPr>
            <p:ph type="ctrTitle" hasCustomPrompt="1"/>
          </p:nvPr>
        </p:nvSpPr>
        <p:spPr>
          <a:xfrm>
            <a:off x="458335" y="3630977"/>
            <a:ext cx="8079239" cy="288561"/>
          </a:xfrm>
          <a:prstGeom prst="rect">
            <a:avLst/>
          </a:prstGeom>
        </p:spPr>
        <p:txBody>
          <a:bodyPr anchor="t" anchorCtr="0"/>
          <a:lstStyle>
            <a:lvl1pPr algn="l">
              <a:lnSpc>
                <a:spcPct val="100000"/>
              </a:lnSpc>
              <a:defRPr sz="1760">
                <a:solidFill>
                  <a:schemeClr val="bg1"/>
                </a:solidFill>
              </a:defRPr>
            </a:lvl1pPr>
          </a:lstStyle>
          <a:p>
            <a:r>
              <a:rPr lang="en-US" dirty="0"/>
              <a:t>Title</a:t>
            </a:r>
          </a:p>
        </p:txBody>
      </p:sp>
      <p:sp>
        <p:nvSpPr>
          <p:cNvPr id="3" name="Subtitle 2"/>
          <p:cNvSpPr>
            <a:spLocks noGrp="1"/>
          </p:cNvSpPr>
          <p:nvPr>
            <p:ph type="subTitle" idx="1" hasCustomPrompt="1"/>
          </p:nvPr>
        </p:nvSpPr>
        <p:spPr>
          <a:xfrm>
            <a:off x="458335" y="3931053"/>
            <a:ext cx="4113665" cy="228197"/>
          </a:xfrm>
          <a:prstGeom prst="rect">
            <a:avLst/>
          </a:prstGeom>
        </p:spPr>
        <p:txBody>
          <a:bodyPr/>
          <a:lstStyle>
            <a:lvl1pPr marL="0" indent="0" algn="l">
              <a:lnSpc>
                <a:spcPct val="100000"/>
              </a:lnSpc>
              <a:buNone/>
              <a:defRPr sz="800" cap="all"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p>
        </p:txBody>
      </p:sp>
      <p:pic>
        <p:nvPicPr>
          <p:cNvPr id="13" name="Graphic 12">
            <a:extLst>
              <a:ext uri="{FF2B5EF4-FFF2-40B4-BE49-F238E27FC236}">
                <a16:creationId xmlns:a16="http://schemas.microsoft.com/office/drawing/2014/main" id="{E4FBD49A-776D-1868-5D72-8AC41817F8C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806178" y="4831496"/>
            <a:ext cx="712945" cy="114580"/>
          </a:xfrm>
          <a:prstGeom prst="rect">
            <a:avLst/>
          </a:prstGeom>
        </p:spPr>
      </p:pic>
      <p:pic>
        <p:nvPicPr>
          <p:cNvPr id="24" name="Picture 23" descr="A picture containing text, clipart&#10;&#10;Description automatically generated">
            <a:extLst>
              <a:ext uri="{FF2B5EF4-FFF2-40B4-BE49-F238E27FC236}">
                <a16:creationId xmlns:a16="http://schemas.microsoft.com/office/drawing/2014/main" id="{45AA7BD7-679E-147F-F0E9-A036519EB71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54287" y="2990057"/>
            <a:ext cx="2143235" cy="269889"/>
          </a:xfrm>
          <a:prstGeom prst="rect">
            <a:avLst/>
          </a:prstGeom>
        </p:spPr>
      </p:pic>
      <p:sp>
        <p:nvSpPr>
          <p:cNvPr id="4" name="TextBox 3">
            <a:extLst>
              <a:ext uri="{FF2B5EF4-FFF2-40B4-BE49-F238E27FC236}">
                <a16:creationId xmlns:a16="http://schemas.microsoft.com/office/drawing/2014/main" id="{3151B80B-910F-0780-BF3D-C400DA31B936}"/>
              </a:ext>
            </a:extLst>
          </p:cNvPr>
          <p:cNvSpPr txBox="1"/>
          <p:nvPr userDrawn="1"/>
        </p:nvSpPr>
        <p:spPr>
          <a:xfrm>
            <a:off x="7284417" y="4774064"/>
            <a:ext cx="2033880" cy="215444"/>
          </a:xfrm>
          <a:prstGeom prst="rect">
            <a:avLst/>
          </a:prstGeom>
          <a:noFill/>
        </p:spPr>
        <p:txBody>
          <a:bodyPr wrap="square" rtlCol="0">
            <a:spAutoFit/>
          </a:bodyPr>
          <a:lstStyle/>
          <a:p>
            <a:r>
              <a:rPr lang="en-US" sz="800" b="0" i="0" spc="200" baseline="0" dirty="0">
                <a:solidFill>
                  <a:schemeClr val="bg1"/>
                </a:solidFill>
                <a:latin typeface="Maven Pro Medium" pitchFamily="2" charset="77"/>
              </a:rPr>
              <a:t>WWW.HARWIN.COM</a:t>
            </a:r>
          </a:p>
        </p:txBody>
      </p:sp>
    </p:spTree>
    <p:extLst>
      <p:ext uri="{BB962C8B-B14F-4D97-AF65-F5344CB8AC3E}">
        <p14:creationId xmlns:p14="http://schemas.microsoft.com/office/powerpoint/2010/main" val="885258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slide EU with socials">
    <p:spTree>
      <p:nvGrpSpPr>
        <p:cNvPr id="1" name=""/>
        <p:cNvGrpSpPr/>
        <p:nvPr/>
      </p:nvGrpSpPr>
      <p:grpSpPr>
        <a:xfrm>
          <a:off x="0" y="0"/>
          <a:ext cx="0" cy="0"/>
          <a:chOff x="0" y="0"/>
          <a:chExt cx="0" cy="0"/>
        </a:xfrm>
      </p:grpSpPr>
      <p:pic>
        <p:nvPicPr>
          <p:cNvPr id="2" name="Picture 1" descr="Icon&#10;&#10;Description automatically generated with medium confidence">
            <a:extLst>
              <a:ext uri="{FF2B5EF4-FFF2-40B4-BE49-F238E27FC236}">
                <a16:creationId xmlns:a16="http://schemas.microsoft.com/office/drawing/2014/main" id="{B4DF3DD6-A6C1-A849-E9A3-21570829DFA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540"/>
            <a:ext cx="9144000" cy="5153660"/>
          </a:xfrm>
          <a:prstGeom prst="rect">
            <a:avLst/>
          </a:prstGeom>
        </p:spPr>
      </p:pic>
      <p:sp>
        <p:nvSpPr>
          <p:cNvPr id="4" name="Text Placeholder 2">
            <a:extLst>
              <a:ext uri="{FF2B5EF4-FFF2-40B4-BE49-F238E27FC236}">
                <a16:creationId xmlns:a16="http://schemas.microsoft.com/office/drawing/2014/main" id="{A3DF8344-F755-2118-4F6E-3F242506FC64}"/>
              </a:ext>
            </a:extLst>
          </p:cNvPr>
          <p:cNvSpPr>
            <a:spLocks noGrp="1"/>
          </p:cNvSpPr>
          <p:nvPr>
            <p:ph type="body" idx="1" hasCustomPrompt="1"/>
          </p:nvPr>
        </p:nvSpPr>
        <p:spPr>
          <a:xfrm>
            <a:off x="585251" y="4133540"/>
            <a:ext cx="3424238" cy="501961"/>
          </a:xfrm>
          <a:prstGeom prst="rect">
            <a:avLst/>
          </a:prstGeom>
        </p:spPr>
        <p:txBody>
          <a:bodyPr/>
          <a:lstStyle>
            <a:lvl1pPr marL="0" indent="0">
              <a:lnSpc>
                <a:spcPct val="100000"/>
              </a:lnSpc>
              <a:spcBef>
                <a:spcPts val="0"/>
              </a:spcBef>
              <a:buNone/>
              <a:defRPr sz="2943" b="0" cap="none" baseline="0">
                <a:solidFill>
                  <a:schemeClr val="bg1"/>
                </a:solidFill>
                <a:latin typeface="Maven Pro Black" pitchFamily="2" charset="0"/>
              </a:defRPr>
            </a:lvl1pPr>
            <a:lvl2pPr marL="342043" indent="0">
              <a:buNone/>
              <a:defRPr sz="1496">
                <a:solidFill>
                  <a:schemeClr val="tx1">
                    <a:tint val="75000"/>
                  </a:schemeClr>
                </a:solidFill>
              </a:defRPr>
            </a:lvl2pPr>
            <a:lvl3pPr marL="684086" indent="0">
              <a:buNone/>
              <a:defRPr sz="1346">
                <a:solidFill>
                  <a:schemeClr val="tx1">
                    <a:tint val="75000"/>
                  </a:schemeClr>
                </a:solidFill>
              </a:defRPr>
            </a:lvl3pPr>
            <a:lvl4pPr marL="1026128" indent="0">
              <a:buNone/>
              <a:defRPr sz="1197">
                <a:solidFill>
                  <a:schemeClr val="tx1">
                    <a:tint val="75000"/>
                  </a:schemeClr>
                </a:solidFill>
              </a:defRPr>
            </a:lvl4pPr>
            <a:lvl5pPr marL="1368171" indent="0">
              <a:buNone/>
              <a:defRPr sz="1197">
                <a:solidFill>
                  <a:schemeClr val="tx1">
                    <a:tint val="75000"/>
                  </a:schemeClr>
                </a:solidFill>
              </a:defRPr>
            </a:lvl5pPr>
            <a:lvl6pPr marL="1710214" indent="0">
              <a:buNone/>
              <a:defRPr sz="1197">
                <a:solidFill>
                  <a:schemeClr val="tx1">
                    <a:tint val="75000"/>
                  </a:schemeClr>
                </a:solidFill>
              </a:defRPr>
            </a:lvl6pPr>
            <a:lvl7pPr marL="2052257" indent="0">
              <a:buNone/>
              <a:defRPr sz="1197">
                <a:solidFill>
                  <a:schemeClr val="tx1">
                    <a:tint val="75000"/>
                  </a:schemeClr>
                </a:solidFill>
              </a:defRPr>
            </a:lvl7pPr>
            <a:lvl8pPr marL="2394299" indent="0">
              <a:buNone/>
              <a:defRPr sz="1197">
                <a:solidFill>
                  <a:schemeClr val="tx1">
                    <a:tint val="75000"/>
                  </a:schemeClr>
                </a:solidFill>
              </a:defRPr>
            </a:lvl8pPr>
            <a:lvl9pPr marL="2736342" indent="0">
              <a:buNone/>
              <a:defRPr sz="1197">
                <a:solidFill>
                  <a:schemeClr val="tx1">
                    <a:tint val="75000"/>
                  </a:schemeClr>
                </a:solidFill>
              </a:defRPr>
            </a:lvl9pPr>
          </a:lstStyle>
          <a:p>
            <a:pPr lvl="0"/>
            <a:r>
              <a:rPr lang="en-US" dirty="0"/>
              <a:t>Heading</a:t>
            </a:r>
          </a:p>
        </p:txBody>
      </p:sp>
      <p:pic>
        <p:nvPicPr>
          <p:cNvPr id="6" name="Graphic 5">
            <a:extLst>
              <a:ext uri="{FF2B5EF4-FFF2-40B4-BE49-F238E27FC236}">
                <a16:creationId xmlns:a16="http://schemas.microsoft.com/office/drawing/2014/main" id="{8C19E707-CBA5-71A3-20B5-C024E6498A7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385528" y="511972"/>
            <a:ext cx="1036376" cy="166560"/>
          </a:xfrm>
          <a:prstGeom prst="rect">
            <a:avLst/>
          </a:prstGeom>
        </p:spPr>
      </p:pic>
      <p:pic>
        <p:nvPicPr>
          <p:cNvPr id="7" name="Picture 6" descr="A black and white image of a person's face&#10;&#10;Description automatically generated with low confidence">
            <a:extLst>
              <a:ext uri="{FF2B5EF4-FFF2-40B4-BE49-F238E27FC236}">
                <a16:creationId xmlns:a16="http://schemas.microsoft.com/office/drawing/2014/main" id="{38AF7DCF-4355-04C8-005F-F156C6CA6D6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835122" y="503014"/>
            <a:ext cx="1393897" cy="177809"/>
          </a:xfrm>
          <a:prstGeom prst="rect">
            <a:avLst/>
          </a:prstGeom>
        </p:spPr>
      </p:pic>
      <p:sp>
        <p:nvSpPr>
          <p:cNvPr id="8" name="object 4">
            <a:extLst>
              <a:ext uri="{FF2B5EF4-FFF2-40B4-BE49-F238E27FC236}">
                <a16:creationId xmlns:a16="http://schemas.microsoft.com/office/drawing/2014/main" id="{4FCC1D94-D2CC-369C-2248-DC1473E9A886}"/>
              </a:ext>
            </a:extLst>
          </p:cNvPr>
          <p:cNvSpPr/>
          <p:nvPr userDrawn="1"/>
        </p:nvSpPr>
        <p:spPr>
          <a:xfrm>
            <a:off x="6548170" y="3967542"/>
            <a:ext cx="45719" cy="664934"/>
          </a:xfrm>
          <a:custGeom>
            <a:avLst/>
            <a:gdLst/>
            <a:ahLst/>
            <a:cxnLst/>
            <a:rect l="l" t="t" r="r" b="b"/>
            <a:pathLst>
              <a:path h="574675">
                <a:moveTo>
                  <a:pt x="0" y="0"/>
                </a:moveTo>
                <a:lnTo>
                  <a:pt x="0" y="574306"/>
                </a:lnTo>
              </a:path>
            </a:pathLst>
          </a:custGeom>
          <a:ln w="9525" cap="rnd">
            <a:solidFill>
              <a:srgbClr val="FFFFFF"/>
            </a:solidFill>
          </a:ln>
        </p:spPr>
        <p:txBody>
          <a:bodyPr wrap="square" lIns="0" tIns="0" rIns="0" bIns="0" rtlCol="0"/>
          <a:lstStyle/>
          <a:p>
            <a:endParaRPr sz="1795"/>
          </a:p>
        </p:txBody>
      </p:sp>
      <p:sp>
        <p:nvSpPr>
          <p:cNvPr id="10" name="object 16">
            <a:extLst>
              <a:ext uri="{FF2B5EF4-FFF2-40B4-BE49-F238E27FC236}">
                <a16:creationId xmlns:a16="http://schemas.microsoft.com/office/drawing/2014/main" id="{668414B5-CE52-D382-A6D0-57445BEA1412}"/>
              </a:ext>
            </a:extLst>
          </p:cNvPr>
          <p:cNvSpPr txBox="1"/>
          <p:nvPr userDrawn="1"/>
        </p:nvSpPr>
        <p:spPr>
          <a:xfrm>
            <a:off x="6835122" y="3936470"/>
            <a:ext cx="1607833" cy="664934"/>
          </a:xfrm>
          <a:prstGeom prst="rect">
            <a:avLst/>
          </a:prstGeom>
        </p:spPr>
        <p:txBody>
          <a:bodyPr vert="horz" wrap="square" lIns="0" tIns="48141" rIns="0" bIns="0" rtlCol="0" anchor="b">
            <a:spAutoFit/>
          </a:bodyPr>
          <a:lstStyle/>
          <a:p>
            <a:pPr algn="l"/>
            <a:r>
              <a:rPr lang="en-GB" sz="795" b="0" i="0" dirty="0">
                <a:solidFill>
                  <a:schemeClr val="bg1"/>
                </a:solidFill>
                <a:effectLst/>
                <a:latin typeface="Maven Pro Medium" pitchFamily="2" charset="77"/>
              </a:rPr>
              <a:t>Europe, Middle East &amp; Africa</a:t>
            </a:r>
          </a:p>
          <a:p>
            <a:pPr algn="l"/>
            <a:r>
              <a:rPr lang="en-GB" sz="795" b="0" i="0" dirty="0">
                <a:solidFill>
                  <a:schemeClr val="bg1"/>
                </a:solidFill>
                <a:effectLst/>
                <a:latin typeface="Maven Pro Medium" pitchFamily="2" charset="77"/>
              </a:rPr>
              <a:t>T: +44 (0)23 9231 4545</a:t>
            </a:r>
          </a:p>
          <a:p>
            <a:pPr algn="l"/>
            <a:r>
              <a:rPr lang="en-GB" sz="795" b="0" i="0" dirty="0">
                <a:solidFill>
                  <a:schemeClr val="bg1"/>
                </a:solidFill>
                <a:effectLst/>
                <a:latin typeface="Maven Pro Medium" pitchFamily="2" charset="77"/>
              </a:rPr>
              <a:t>E: </a:t>
            </a:r>
            <a:r>
              <a:rPr lang="en-GB" sz="795" b="0" i="0" u="none" strike="noStrike" dirty="0">
                <a:solidFill>
                  <a:schemeClr val="bg1"/>
                </a:solidFill>
                <a:effectLst/>
                <a:latin typeface="Maven Pro Medium" pitchFamily="2" charset="77"/>
                <a:hlinkClick r:id="rId6" tooltip="mailto:technical@harwin.com">
                  <a:extLst>
                    <a:ext uri="{A12FA001-AC4F-418D-AE19-62706E023703}">
                      <ahyp:hlinkClr xmlns:ahyp="http://schemas.microsoft.com/office/drawing/2018/hyperlinkcolor" val="tx"/>
                    </a:ext>
                  </a:extLst>
                </a:hlinkClick>
              </a:rPr>
              <a:t>technical@harwin.com</a:t>
            </a:r>
            <a:br>
              <a:rPr lang="en-GB" sz="795" b="0" i="0" dirty="0">
                <a:solidFill>
                  <a:schemeClr val="bg1"/>
                </a:solidFill>
                <a:effectLst/>
                <a:latin typeface="Maven Pro Medium" pitchFamily="2" charset="77"/>
              </a:rPr>
            </a:br>
            <a:endParaRPr lang="en-GB" sz="795" b="0" i="0" dirty="0">
              <a:solidFill>
                <a:schemeClr val="bg1"/>
              </a:solidFill>
              <a:effectLst/>
              <a:latin typeface="Maven Pro Medium" pitchFamily="2" charset="77"/>
            </a:endParaRPr>
          </a:p>
          <a:p>
            <a:pPr algn="l"/>
            <a:r>
              <a:rPr lang="en-GB" sz="825" b="1" i="0" u="none" strike="noStrike" spc="200" baseline="0" dirty="0">
                <a:solidFill>
                  <a:schemeClr val="bg1"/>
                </a:solidFill>
                <a:effectLst/>
                <a:latin typeface="Maven Pro Black" pitchFamily="2" charset="77"/>
                <a:hlinkClick r:id="rId7" tooltip="https://www.harwin.com">
                  <a:extLst>
                    <a:ext uri="{A12FA001-AC4F-418D-AE19-62706E023703}">
                      <ahyp:hlinkClr xmlns:ahyp="http://schemas.microsoft.com/office/drawing/2018/hyperlinkcolor" val="tx"/>
                    </a:ext>
                  </a:extLst>
                </a:hlinkClick>
              </a:rPr>
              <a:t>WWW.HARWIN.COM</a:t>
            </a:r>
            <a:endParaRPr lang="en-GB" sz="825" b="1" i="0" spc="200" baseline="0" dirty="0">
              <a:solidFill>
                <a:schemeClr val="bg1"/>
              </a:solidFill>
              <a:effectLst/>
              <a:latin typeface="Maven Pro Black" pitchFamily="2" charset="77"/>
            </a:endParaRPr>
          </a:p>
        </p:txBody>
      </p:sp>
      <p:grpSp>
        <p:nvGrpSpPr>
          <p:cNvPr id="3" name="Group 2">
            <a:extLst>
              <a:ext uri="{FF2B5EF4-FFF2-40B4-BE49-F238E27FC236}">
                <a16:creationId xmlns:a16="http://schemas.microsoft.com/office/drawing/2014/main" id="{A01B9D89-76A1-8FAC-7373-9592BBCDEED2}"/>
              </a:ext>
            </a:extLst>
          </p:cNvPr>
          <p:cNvGrpSpPr/>
          <p:nvPr userDrawn="1"/>
        </p:nvGrpSpPr>
        <p:grpSpPr>
          <a:xfrm>
            <a:off x="6921972" y="4801905"/>
            <a:ext cx="1273836" cy="153794"/>
            <a:chOff x="6890222" y="4810089"/>
            <a:chExt cx="1273836" cy="153794"/>
          </a:xfrm>
        </p:grpSpPr>
        <p:pic>
          <p:nvPicPr>
            <p:cNvPr id="15" name="Picture 14" descr="A logo of a camera&#10;&#10;Description automatically generated with low confidence">
              <a:hlinkClick r:id="rId8"/>
              <a:extLst>
                <a:ext uri="{FF2B5EF4-FFF2-40B4-BE49-F238E27FC236}">
                  <a16:creationId xmlns:a16="http://schemas.microsoft.com/office/drawing/2014/main" id="{48FB05D6-7A43-6117-27CF-7B41A1C3CD8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890222" y="4812937"/>
              <a:ext cx="148098" cy="148098"/>
            </a:xfrm>
            <a:prstGeom prst="rect">
              <a:avLst/>
            </a:prstGeom>
          </p:spPr>
        </p:pic>
        <p:pic>
          <p:nvPicPr>
            <p:cNvPr id="16" name="Picture 15" descr="A black arrow on a white background&#10;&#10;Description automatically generated with low confidence">
              <a:hlinkClick r:id="rId10"/>
              <a:extLst>
                <a:ext uri="{FF2B5EF4-FFF2-40B4-BE49-F238E27FC236}">
                  <a16:creationId xmlns:a16="http://schemas.microsoft.com/office/drawing/2014/main" id="{E9F9E2C0-A1BE-EE56-B30B-9CBF8D735B8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7964696" y="4823887"/>
              <a:ext cx="199362" cy="136706"/>
            </a:xfrm>
            <a:prstGeom prst="rect">
              <a:avLst/>
            </a:prstGeom>
          </p:spPr>
        </p:pic>
        <p:pic>
          <p:nvPicPr>
            <p:cNvPr id="17" name="Picture 16" descr="A black and white logo&#10;&#10;Description automatically generated with medium confidence">
              <a:hlinkClick r:id="rId12"/>
              <a:extLst>
                <a:ext uri="{FF2B5EF4-FFF2-40B4-BE49-F238E27FC236}">
                  <a16:creationId xmlns:a16="http://schemas.microsoft.com/office/drawing/2014/main" id="{43225C48-C692-1F40-E072-7FE922A18D0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680989" y="4810089"/>
              <a:ext cx="153793" cy="153794"/>
            </a:xfrm>
            <a:prstGeom prst="rect">
              <a:avLst/>
            </a:prstGeom>
          </p:spPr>
        </p:pic>
        <p:pic>
          <p:nvPicPr>
            <p:cNvPr id="18" name="Picture 17" descr="A white bird with black background&#10;&#10;Description automatically generated with medium confidence">
              <a:hlinkClick r:id="rId14"/>
              <a:extLst>
                <a:ext uri="{FF2B5EF4-FFF2-40B4-BE49-F238E27FC236}">
                  <a16:creationId xmlns:a16="http://schemas.microsoft.com/office/drawing/2014/main" id="{44A1C451-6F24-F73C-6509-CE4312D246C7}"/>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374355" y="4820596"/>
              <a:ext cx="176720" cy="143287"/>
            </a:xfrm>
            <a:prstGeom prst="rect">
              <a:avLst/>
            </a:prstGeom>
          </p:spPr>
        </p:pic>
        <p:pic>
          <p:nvPicPr>
            <p:cNvPr id="19" name="Picture 18" descr="A white cross on a black background&#10;&#10;Description automatically generated">
              <a:hlinkClick r:id="rId16"/>
              <a:extLst>
                <a:ext uri="{FF2B5EF4-FFF2-40B4-BE49-F238E27FC236}">
                  <a16:creationId xmlns:a16="http://schemas.microsoft.com/office/drawing/2014/main" id="{52695308-FD3A-B3FE-C635-F6288A46EEAF}"/>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171166" y="4817307"/>
              <a:ext cx="73690" cy="143286"/>
            </a:xfrm>
            <a:prstGeom prst="rect">
              <a:avLst/>
            </a:prstGeom>
          </p:spPr>
        </p:pic>
      </p:grpSp>
    </p:spTree>
    <p:extLst>
      <p:ext uri="{BB962C8B-B14F-4D97-AF65-F5344CB8AC3E}">
        <p14:creationId xmlns:p14="http://schemas.microsoft.com/office/powerpoint/2010/main" val="1216664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d slide Global with socials">
    <p:spTree>
      <p:nvGrpSpPr>
        <p:cNvPr id="1" name=""/>
        <p:cNvGrpSpPr/>
        <p:nvPr/>
      </p:nvGrpSpPr>
      <p:grpSpPr>
        <a:xfrm>
          <a:off x="0" y="0"/>
          <a:ext cx="0" cy="0"/>
          <a:chOff x="0" y="0"/>
          <a:chExt cx="0" cy="0"/>
        </a:xfrm>
      </p:grpSpPr>
      <p:pic>
        <p:nvPicPr>
          <p:cNvPr id="5" name="Picture 4" descr="Icon&#10;&#10;Description automatically generated with medium confidence">
            <a:extLst>
              <a:ext uri="{FF2B5EF4-FFF2-40B4-BE49-F238E27FC236}">
                <a16:creationId xmlns:a16="http://schemas.microsoft.com/office/drawing/2014/main" id="{F4EDE2CA-5B3D-21B5-835A-61C464BD957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540"/>
            <a:ext cx="9144000" cy="5153660"/>
          </a:xfrm>
          <a:prstGeom prst="rect">
            <a:avLst/>
          </a:prstGeom>
        </p:spPr>
      </p:pic>
      <p:sp>
        <p:nvSpPr>
          <p:cNvPr id="3" name="Text Placeholder 2"/>
          <p:cNvSpPr>
            <a:spLocks noGrp="1"/>
          </p:cNvSpPr>
          <p:nvPr>
            <p:ph type="body" idx="1" hasCustomPrompt="1"/>
          </p:nvPr>
        </p:nvSpPr>
        <p:spPr>
          <a:xfrm>
            <a:off x="585251" y="4133540"/>
            <a:ext cx="3424238" cy="501961"/>
          </a:xfrm>
          <a:prstGeom prst="rect">
            <a:avLst/>
          </a:prstGeom>
        </p:spPr>
        <p:txBody>
          <a:bodyPr/>
          <a:lstStyle>
            <a:lvl1pPr marL="0" indent="0">
              <a:lnSpc>
                <a:spcPct val="100000"/>
              </a:lnSpc>
              <a:spcBef>
                <a:spcPts val="0"/>
              </a:spcBef>
              <a:buNone/>
              <a:defRPr sz="2943" b="0" cap="none" baseline="0">
                <a:solidFill>
                  <a:schemeClr val="bg1"/>
                </a:solidFill>
                <a:latin typeface="Maven Pro Black" pitchFamily="2" charset="0"/>
              </a:defRPr>
            </a:lvl1pPr>
            <a:lvl2pPr marL="342043" indent="0">
              <a:buNone/>
              <a:defRPr sz="1496">
                <a:solidFill>
                  <a:schemeClr val="tx1">
                    <a:tint val="75000"/>
                  </a:schemeClr>
                </a:solidFill>
              </a:defRPr>
            </a:lvl2pPr>
            <a:lvl3pPr marL="684086" indent="0">
              <a:buNone/>
              <a:defRPr sz="1346">
                <a:solidFill>
                  <a:schemeClr val="tx1">
                    <a:tint val="75000"/>
                  </a:schemeClr>
                </a:solidFill>
              </a:defRPr>
            </a:lvl3pPr>
            <a:lvl4pPr marL="1026128" indent="0">
              <a:buNone/>
              <a:defRPr sz="1197">
                <a:solidFill>
                  <a:schemeClr val="tx1">
                    <a:tint val="75000"/>
                  </a:schemeClr>
                </a:solidFill>
              </a:defRPr>
            </a:lvl4pPr>
            <a:lvl5pPr marL="1368171" indent="0">
              <a:buNone/>
              <a:defRPr sz="1197">
                <a:solidFill>
                  <a:schemeClr val="tx1">
                    <a:tint val="75000"/>
                  </a:schemeClr>
                </a:solidFill>
              </a:defRPr>
            </a:lvl5pPr>
            <a:lvl6pPr marL="1710214" indent="0">
              <a:buNone/>
              <a:defRPr sz="1197">
                <a:solidFill>
                  <a:schemeClr val="tx1">
                    <a:tint val="75000"/>
                  </a:schemeClr>
                </a:solidFill>
              </a:defRPr>
            </a:lvl6pPr>
            <a:lvl7pPr marL="2052257" indent="0">
              <a:buNone/>
              <a:defRPr sz="1197">
                <a:solidFill>
                  <a:schemeClr val="tx1">
                    <a:tint val="75000"/>
                  </a:schemeClr>
                </a:solidFill>
              </a:defRPr>
            </a:lvl7pPr>
            <a:lvl8pPr marL="2394299" indent="0">
              <a:buNone/>
              <a:defRPr sz="1197">
                <a:solidFill>
                  <a:schemeClr val="tx1">
                    <a:tint val="75000"/>
                  </a:schemeClr>
                </a:solidFill>
              </a:defRPr>
            </a:lvl8pPr>
            <a:lvl9pPr marL="2736342" indent="0">
              <a:buNone/>
              <a:defRPr sz="1197">
                <a:solidFill>
                  <a:schemeClr val="tx1">
                    <a:tint val="75000"/>
                  </a:schemeClr>
                </a:solidFill>
              </a:defRPr>
            </a:lvl9pPr>
          </a:lstStyle>
          <a:p>
            <a:pPr lvl="0"/>
            <a:r>
              <a:rPr lang="en-US" dirty="0"/>
              <a:t>Heading</a:t>
            </a:r>
          </a:p>
        </p:txBody>
      </p:sp>
      <p:pic>
        <p:nvPicPr>
          <p:cNvPr id="9" name="Graphic 8">
            <a:extLst>
              <a:ext uri="{FF2B5EF4-FFF2-40B4-BE49-F238E27FC236}">
                <a16:creationId xmlns:a16="http://schemas.microsoft.com/office/drawing/2014/main" id="{E4E51774-2CE4-9351-6CA1-208CD041D2E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385528" y="511972"/>
            <a:ext cx="1036376" cy="166560"/>
          </a:xfrm>
          <a:prstGeom prst="rect">
            <a:avLst/>
          </a:prstGeom>
        </p:spPr>
      </p:pic>
      <p:pic>
        <p:nvPicPr>
          <p:cNvPr id="15" name="Picture 14" descr="A black and white image of a person's face&#10;&#10;Description automatically generated with low confidence">
            <a:extLst>
              <a:ext uri="{FF2B5EF4-FFF2-40B4-BE49-F238E27FC236}">
                <a16:creationId xmlns:a16="http://schemas.microsoft.com/office/drawing/2014/main" id="{5BC0DC8C-7ECA-CE01-3888-347E3EDC038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835122" y="503014"/>
            <a:ext cx="1393897" cy="177809"/>
          </a:xfrm>
          <a:prstGeom prst="rect">
            <a:avLst/>
          </a:prstGeom>
        </p:spPr>
      </p:pic>
      <p:sp>
        <p:nvSpPr>
          <p:cNvPr id="16" name="object 4">
            <a:extLst>
              <a:ext uri="{FF2B5EF4-FFF2-40B4-BE49-F238E27FC236}">
                <a16:creationId xmlns:a16="http://schemas.microsoft.com/office/drawing/2014/main" id="{169F6C01-0AC9-91FC-A3C5-D0CA893BC9D8}"/>
              </a:ext>
            </a:extLst>
          </p:cNvPr>
          <p:cNvSpPr/>
          <p:nvPr userDrawn="1"/>
        </p:nvSpPr>
        <p:spPr>
          <a:xfrm>
            <a:off x="6559600" y="2704140"/>
            <a:ext cx="34289" cy="1928336"/>
          </a:xfrm>
          <a:custGeom>
            <a:avLst/>
            <a:gdLst/>
            <a:ahLst/>
            <a:cxnLst/>
            <a:rect l="l" t="t" r="r" b="b"/>
            <a:pathLst>
              <a:path h="574675">
                <a:moveTo>
                  <a:pt x="0" y="0"/>
                </a:moveTo>
                <a:lnTo>
                  <a:pt x="0" y="574306"/>
                </a:lnTo>
              </a:path>
            </a:pathLst>
          </a:custGeom>
          <a:ln w="9525" cap="rnd">
            <a:solidFill>
              <a:srgbClr val="FFFFFF"/>
            </a:solidFill>
          </a:ln>
        </p:spPr>
        <p:txBody>
          <a:bodyPr wrap="square" lIns="0" tIns="0" rIns="0" bIns="0" rtlCol="0"/>
          <a:lstStyle/>
          <a:p>
            <a:endParaRPr sz="1795"/>
          </a:p>
        </p:txBody>
      </p:sp>
      <p:sp>
        <p:nvSpPr>
          <p:cNvPr id="18" name="object 16">
            <a:extLst>
              <a:ext uri="{FF2B5EF4-FFF2-40B4-BE49-F238E27FC236}">
                <a16:creationId xmlns:a16="http://schemas.microsoft.com/office/drawing/2014/main" id="{72E0B762-3741-3054-9AA9-F826D292BF5D}"/>
              </a:ext>
            </a:extLst>
          </p:cNvPr>
          <p:cNvSpPr txBox="1"/>
          <p:nvPr userDrawn="1"/>
        </p:nvSpPr>
        <p:spPr>
          <a:xfrm>
            <a:off x="6835122" y="2621453"/>
            <a:ext cx="1607833" cy="2010687"/>
          </a:xfrm>
          <a:prstGeom prst="rect">
            <a:avLst/>
          </a:prstGeom>
        </p:spPr>
        <p:txBody>
          <a:bodyPr vert="horz" wrap="square" lIns="0" tIns="48141" rIns="0" bIns="0" rtlCol="0">
            <a:spAutoFit/>
          </a:bodyPr>
          <a:lstStyle/>
          <a:p>
            <a:pPr algn="l"/>
            <a:r>
              <a:rPr lang="en-GB" sz="795" b="0" i="0" dirty="0">
                <a:solidFill>
                  <a:schemeClr val="bg1"/>
                </a:solidFill>
                <a:effectLst/>
                <a:latin typeface="Maven Pro Medium" pitchFamily="2" charset="77"/>
              </a:rPr>
              <a:t>Europe, Middle East &amp; Africa</a:t>
            </a:r>
          </a:p>
          <a:p>
            <a:pPr algn="l"/>
            <a:r>
              <a:rPr lang="en-GB" sz="795" b="0" i="0" dirty="0">
                <a:solidFill>
                  <a:schemeClr val="bg1"/>
                </a:solidFill>
                <a:effectLst/>
                <a:latin typeface="Maven Pro Medium" pitchFamily="2" charset="77"/>
              </a:rPr>
              <a:t>T: +44 (0)23 9231 4545</a:t>
            </a:r>
          </a:p>
          <a:p>
            <a:pPr algn="l"/>
            <a:r>
              <a:rPr lang="en-GB" sz="795" b="0" i="0" dirty="0">
                <a:solidFill>
                  <a:schemeClr val="bg1"/>
                </a:solidFill>
                <a:effectLst/>
                <a:latin typeface="Maven Pro Medium" pitchFamily="2" charset="77"/>
              </a:rPr>
              <a:t>E: </a:t>
            </a:r>
            <a:r>
              <a:rPr lang="en-GB" sz="795" b="0" i="0" u="none" strike="noStrike" dirty="0">
                <a:solidFill>
                  <a:schemeClr val="bg1"/>
                </a:solidFill>
                <a:effectLst/>
                <a:latin typeface="Maven Pro Medium" pitchFamily="2" charset="77"/>
                <a:hlinkClick r:id="rId6" tooltip="mailto:technical@harwin.com">
                  <a:extLst>
                    <a:ext uri="{A12FA001-AC4F-418D-AE19-62706E023703}">
                      <ahyp:hlinkClr xmlns:ahyp="http://schemas.microsoft.com/office/drawing/2018/hyperlinkcolor" val="tx"/>
                    </a:ext>
                  </a:extLst>
                </a:hlinkClick>
              </a:rPr>
              <a:t>technical@harwin.com</a:t>
            </a:r>
            <a:endParaRPr lang="en-GB" sz="795" b="0" i="0" dirty="0">
              <a:solidFill>
                <a:schemeClr val="bg1"/>
              </a:solidFill>
              <a:effectLst/>
              <a:latin typeface="Maven Pro Medium" pitchFamily="2" charset="77"/>
            </a:endParaRPr>
          </a:p>
          <a:p>
            <a:pPr algn="l"/>
            <a:br>
              <a:rPr lang="en-GB" sz="795" b="0" i="0" dirty="0">
                <a:solidFill>
                  <a:schemeClr val="bg1"/>
                </a:solidFill>
                <a:effectLst/>
                <a:latin typeface="Maven Pro Medium" pitchFamily="2" charset="77"/>
              </a:rPr>
            </a:br>
            <a:endParaRPr lang="en-GB" sz="795" b="0" i="0" dirty="0">
              <a:solidFill>
                <a:schemeClr val="bg1"/>
              </a:solidFill>
              <a:effectLst/>
              <a:latin typeface="Maven Pro Medium" pitchFamily="2" charset="77"/>
            </a:endParaRPr>
          </a:p>
          <a:p>
            <a:pPr algn="l"/>
            <a:r>
              <a:rPr lang="en-GB" sz="795" b="0" i="0" dirty="0">
                <a:solidFill>
                  <a:schemeClr val="bg1"/>
                </a:solidFill>
                <a:effectLst/>
                <a:latin typeface="Maven Pro Medium" pitchFamily="2" charset="77"/>
              </a:rPr>
              <a:t>Americas</a:t>
            </a:r>
          </a:p>
          <a:p>
            <a:pPr algn="l"/>
            <a:r>
              <a:rPr lang="en-GB" sz="795" b="0" i="0" dirty="0">
                <a:solidFill>
                  <a:schemeClr val="bg1"/>
                </a:solidFill>
                <a:effectLst/>
                <a:latin typeface="Maven Pro Medium" pitchFamily="2" charset="77"/>
              </a:rPr>
              <a:t>T: +1 603 893 5376</a:t>
            </a:r>
          </a:p>
          <a:p>
            <a:pPr algn="l"/>
            <a:r>
              <a:rPr lang="en-GB" sz="795" b="0" i="0" dirty="0">
                <a:solidFill>
                  <a:schemeClr val="bg1"/>
                </a:solidFill>
                <a:effectLst/>
                <a:latin typeface="Maven Pro Medium" pitchFamily="2" charset="77"/>
              </a:rPr>
              <a:t>E: </a:t>
            </a:r>
            <a:r>
              <a:rPr lang="en-GB" sz="795" b="0" i="0" u="none" strike="noStrike" dirty="0">
                <a:solidFill>
                  <a:schemeClr val="bg1"/>
                </a:solidFill>
                <a:effectLst/>
                <a:latin typeface="Maven Pro Medium" pitchFamily="2" charset="77"/>
                <a:hlinkClick r:id="rId7" tooltip="mailto:technical-us@harwin.com">
                  <a:extLst>
                    <a:ext uri="{A12FA001-AC4F-418D-AE19-62706E023703}">
                      <ahyp:hlinkClr xmlns:ahyp="http://schemas.microsoft.com/office/drawing/2018/hyperlinkcolor" val="tx"/>
                    </a:ext>
                  </a:extLst>
                </a:hlinkClick>
              </a:rPr>
              <a:t>technical-us@harwin.com</a:t>
            </a:r>
            <a:endParaRPr lang="en-GB" sz="795" b="0" i="0" dirty="0">
              <a:solidFill>
                <a:schemeClr val="bg1"/>
              </a:solidFill>
              <a:effectLst/>
              <a:latin typeface="Maven Pro Medium" pitchFamily="2" charset="77"/>
            </a:endParaRPr>
          </a:p>
          <a:p>
            <a:pPr algn="l"/>
            <a:br>
              <a:rPr lang="en-GB" sz="795" b="0" i="0" dirty="0">
                <a:solidFill>
                  <a:schemeClr val="bg1"/>
                </a:solidFill>
                <a:effectLst/>
                <a:latin typeface="Maven Pro Medium" pitchFamily="2" charset="77"/>
              </a:rPr>
            </a:br>
            <a:endParaRPr lang="en-GB" sz="795" b="0" i="0" dirty="0">
              <a:solidFill>
                <a:schemeClr val="bg1"/>
              </a:solidFill>
              <a:effectLst/>
              <a:latin typeface="Maven Pro Medium" pitchFamily="2" charset="77"/>
            </a:endParaRPr>
          </a:p>
          <a:p>
            <a:pPr algn="l"/>
            <a:r>
              <a:rPr lang="en-GB" sz="795" b="0" i="0" dirty="0">
                <a:solidFill>
                  <a:schemeClr val="bg1"/>
                </a:solidFill>
                <a:effectLst/>
                <a:latin typeface="Maven Pro Medium" pitchFamily="2" charset="77"/>
              </a:rPr>
              <a:t>Asia Pacific</a:t>
            </a:r>
          </a:p>
          <a:p>
            <a:pPr algn="l"/>
            <a:r>
              <a:rPr lang="en-GB" sz="795" b="0" i="0" dirty="0">
                <a:solidFill>
                  <a:schemeClr val="bg1"/>
                </a:solidFill>
                <a:effectLst/>
                <a:latin typeface="Maven Pro Medium" pitchFamily="2" charset="77"/>
              </a:rPr>
              <a:t>T: +65 6 779 4909</a:t>
            </a:r>
          </a:p>
          <a:p>
            <a:pPr algn="l"/>
            <a:r>
              <a:rPr lang="en-GB" sz="795" b="0" i="0" dirty="0">
                <a:solidFill>
                  <a:schemeClr val="bg1"/>
                </a:solidFill>
                <a:effectLst/>
                <a:latin typeface="Maven Pro Medium" pitchFamily="2" charset="77"/>
              </a:rPr>
              <a:t>E: </a:t>
            </a:r>
            <a:r>
              <a:rPr lang="en-GB" sz="795" b="0" i="0" u="none" strike="noStrike" dirty="0">
                <a:solidFill>
                  <a:schemeClr val="bg1"/>
                </a:solidFill>
                <a:effectLst/>
                <a:latin typeface="Maven Pro Medium" pitchFamily="2" charset="77"/>
                <a:hlinkClick r:id="rId8" tooltip="mailto:technical@harwinasia.com">
                  <a:extLst>
                    <a:ext uri="{A12FA001-AC4F-418D-AE19-62706E023703}">
                      <ahyp:hlinkClr xmlns:ahyp="http://schemas.microsoft.com/office/drawing/2018/hyperlinkcolor" val="tx"/>
                    </a:ext>
                  </a:extLst>
                </a:hlinkClick>
              </a:rPr>
              <a:t>technical-asia@harwin.com</a:t>
            </a:r>
            <a:endParaRPr lang="en-GB" sz="795" b="0" i="0" dirty="0">
              <a:solidFill>
                <a:schemeClr val="bg1"/>
              </a:solidFill>
              <a:effectLst/>
              <a:latin typeface="Maven Pro Medium" pitchFamily="2" charset="77"/>
            </a:endParaRPr>
          </a:p>
          <a:p>
            <a:pPr algn="l"/>
            <a:br>
              <a:rPr lang="en-GB" sz="795" b="0" i="0" dirty="0">
                <a:solidFill>
                  <a:schemeClr val="bg1"/>
                </a:solidFill>
                <a:effectLst/>
                <a:latin typeface="Maven Pro Medium" pitchFamily="2" charset="77"/>
              </a:rPr>
            </a:br>
            <a:endParaRPr lang="en-GB" sz="795" b="0" i="0" dirty="0">
              <a:solidFill>
                <a:schemeClr val="bg1"/>
              </a:solidFill>
              <a:effectLst/>
              <a:latin typeface="Maven Pro Medium" pitchFamily="2" charset="77"/>
            </a:endParaRPr>
          </a:p>
          <a:p>
            <a:pPr algn="l"/>
            <a:r>
              <a:rPr lang="en-GB" sz="825" b="1" i="0" u="none" strike="noStrike" spc="200" baseline="0" dirty="0">
                <a:solidFill>
                  <a:schemeClr val="bg1"/>
                </a:solidFill>
                <a:effectLst/>
                <a:latin typeface="Maven Pro Black" pitchFamily="2" charset="77"/>
                <a:hlinkClick r:id="rId9" tooltip="https://www.harwin.com">
                  <a:extLst>
                    <a:ext uri="{A12FA001-AC4F-418D-AE19-62706E023703}">
                      <ahyp:hlinkClr xmlns:ahyp="http://schemas.microsoft.com/office/drawing/2018/hyperlinkcolor" val="tx"/>
                    </a:ext>
                  </a:extLst>
                </a:hlinkClick>
              </a:rPr>
              <a:t>WWW.HARWIN.COM</a:t>
            </a:r>
            <a:endParaRPr lang="en-GB" sz="825" b="1" i="0" spc="200" baseline="0" dirty="0">
              <a:solidFill>
                <a:schemeClr val="bg1"/>
              </a:solidFill>
              <a:effectLst/>
              <a:latin typeface="Maven Pro Black" pitchFamily="2" charset="77"/>
            </a:endParaRPr>
          </a:p>
        </p:txBody>
      </p:sp>
      <p:grpSp>
        <p:nvGrpSpPr>
          <p:cNvPr id="2" name="Group 1">
            <a:extLst>
              <a:ext uri="{FF2B5EF4-FFF2-40B4-BE49-F238E27FC236}">
                <a16:creationId xmlns:a16="http://schemas.microsoft.com/office/drawing/2014/main" id="{9EB74AE9-83C1-F527-85DF-1EC2395FCC59}"/>
              </a:ext>
            </a:extLst>
          </p:cNvPr>
          <p:cNvGrpSpPr/>
          <p:nvPr userDrawn="1"/>
        </p:nvGrpSpPr>
        <p:grpSpPr>
          <a:xfrm>
            <a:off x="6921972" y="4801905"/>
            <a:ext cx="1273836" cy="153794"/>
            <a:chOff x="6890222" y="4810089"/>
            <a:chExt cx="1273836" cy="153794"/>
          </a:xfrm>
        </p:grpSpPr>
        <p:pic>
          <p:nvPicPr>
            <p:cNvPr id="4" name="Picture 3" descr="A logo of a camera&#10;&#10;Description automatically generated with low confidence">
              <a:hlinkClick r:id="rId10"/>
              <a:extLst>
                <a:ext uri="{FF2B5EF4-FFF2-40B4-BE49-F238E27FC236}">
                  <a16:creationId xmlns:a16="http://schemas.microsoft.com/office/drawing/2014/main" id="{AACFBAF9-9B89-F636-415D-2FF9E04CFCAC}"/>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6890222" y="4812937"/>
              <a:ext cx="148098" cy="148098"/>
            </a:xfrm>
            <a:prstGeom prst="rect">
              <a:avLst/>
            </a:prstGeom>
          </p:spPr>
        </p:pic>
        <p:pic>
          <p:nvPicPr>
            <p:cNvPr id="6" name="Picture 5" descr="A black arrow on a white background&#10;&#10;Description automatically generated with low confidence">
              <a:hlinkClick r:id="rId12"/>
              <a:extLst>
                <a:ext uri="{FF2B5EF4-FFF2-40B4-BE49-F238E27FC236}">
                  <a16:creationId xmlns:a16="http://schemas.microsoft.com/office/drawing/2014/main" id="{C39A6D55-9FBC-9C52-289C-05781ED1AC2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964696" y="4823887"/>
              <a:ext cx="199362" cy="136706"/>
            </a:xfrm>
            <a:prstGeom prst="rect">
              <a:avLst/>
            </a:prstGeom>
          </p:spPr>
        </p:pic>
        <p:pic>
          <p:nvPicPr>
            <p:cNvPr id="7" name="Picture 6" descr="A black and white logo&#10;&#10;Description automatically generated with medium confidence">
              <a:hlinkClick r:id="rId14"/>
              <a:extLst>
                <a:ext uri="{FF2B5EF4-FFF2-40B4-BE49-F238E27FC236}">
                  <a16:creationId xmlns:a16="http://schemas.microsoft.com/office/drawing/2014/main" id="{1011B325-F2C6-3539-8E3B-76610064240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680989" y="4810089"/>
              <a:ext cx="153793" cy="153794"/>
            </a:xfrm>
            <a:prstGeom prst="rect">
              <a:avLst/>
            </a:prstGeom>
          </p:spPr>
        </p:pic>
        <p:pic>
          <p:nvPicPr>
            <p:cNvPr id="8" name="Picture 7" descr="A white bird with black background&#10;&#10;Description automatically generated with medium confidence">
              <a:hlinkClick r:id="rId16"/>
              <a:extLst>
                <a:ext uri="{FF2B5EF4-FFF2-40B4-BE49-F238E27FC236}">
                  <a16:creationId xmlns:a16="http://schemas.microsoft.com/office/drawing/2014/main" id="{05E128E7-32BE-E28C-46A6-BBD096202E15}"/>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374355" y="4820596"/>
              <a:ext cx="176720" cy="143287"/>
            </a:xfrm>
            <a:prstGeom prst="rect">
              <a:avLst/>
            </a:prstGeom>
          </p:spPr>
        </p:pic>
        <p:pic>
          <p:nvPicPr>
            <p:cNvPr id="10" name="Picture 9" descr="A white cross on a black background&#10;&#10;Description automatically generated">
              <a:hlinkClick r:id="rId18"/>
              <a:extLst>
                <a:ext uri="{FF2B5EF4-FFF2-40B4-BE49-F238E27FC236}">
                  <a16:creationId xmlns:a16="http://schemas.microsoft.com/office/drawing/2014/main" id="{992C9033-C1DE-754B-3E15-87D60C9857C1}"/>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7171166" y="4817307"/>
              <a:ext cx="73690" cy="143286"/>
            </a:xfrm>
            <a:prstGeom prst="rect">
              <a:avLst/>
            </a:prstGeom>
          </p:spPr>
        </p:pic>
      </p:grpSp>
    </p:spTree>
    <p:extLst>
      <p:ext uri="{BB962C8B-B14F-4D97-AF65-F5344CB8AC3E}">
        <p14:creationId xmlns:p14="http://schemas.microsoft.com/office/powerpoint/2010/main" val="3535806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 slide EU">
    <p:spTree>
      <p:nvGrpSpPr>
        <p:cNvPr id="1" name=""/>
        <p:cNvGrpSpPr/>
        <p:nvPr/>
      </p:nvGrpSpPr>
      <p:grpSpPr>
        <a:xfrm>
          <a:off x="0" y="0"/>
          <a:ext cx="0" cy="0"/>
          <a:chOff x="0" y="0"/>
          <a:chExt cx="0" cy="0"/>
        </a:xfrm>
      </p:grpSpPr>
      <p:pic>
        <p:nvPicPr>
          <p:cNvPr id="2" name="Picture 1" descr="Icon&#10;&#10;Description automatically generated with medium confidence">
            <a:extLst>
              <a:ext uri="{FF2B5EF4-FFF2-40B4-BE49-F238E27FC236}">
                <a16:creationId xmlns:a16="http://schemas.microsoft.com/office/drawing/2014/main" id="{B4DF3DD6-A6C1-A849-E9A3-21570829DFA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540"/>
            <a:ext cx="9144000" cy="5153660"/>
          </a:xfrm>
          <a:prstGeom prst="rect">
            <a:avLst/>
          </a:prstGeom>
        </p:spPr>
      </p:pic>
      <p:sp>
        <p:nvSpPr>
          <p:cNvPr id="4" name="Text Placeholder 2">
            <a:extLst>
              <a:ext uri="{FF2B5EF4-FFF2-40B4-BE49-F238E27FC236}">
                <a16:creationId xmlns:a16="http://schemas.microsoft.com/office/drawing/2014/main" id="{A3DF8344-F755-2118-4F6E-3F242506FC64}"/>
              </a:ext>
            </a:extLst>
          </p:cNvPr>
          <p:cNvSpPr>
            <a:spLocks noGrp="1"/>
          </p:cNvSpPr>
          <p:nvPr>
            <p:ph type="body" idx="1" hasCustomPrompt="1"/>
          </p:nvPr>
        </p:nvSpPr>
        <p:spPr>
          <a:xfrm>
            <a:off x="585251" y="4133540"/>
            <a:ext cx="3424238" cy="501961"/>
          </a:xfrm>
          <a:prstGeom prst="rect">
            <a:avLst/>
          </a:prstGeom>
        </p:spPr>
        <p:txBody>
          <a:bodyPr/>
          <a:lstStyle>
            <a:lvl1pPr marL="0" indent="0">
              <a:lnSpc>
                <a:spcPct val="100000"/>
              </a:lnSpc>
              <a:spcBef>
                <a:spcPts val="0"/>
              </a:spcBef>
              <a:buNone/>
              <a:defRPr sz="2943" b="0" cap="none" baseline="0">
                <a:solidFill>
                  <a:schemeClr val="bg1"/>
                </a:solidFill>
                <a:latin typeface="Maven Pro Black" pitchFamily="2" charset="0"/>
              </a:defRPr>
            </a:lvl1pPr>
            <a:lvl2pPr marL="342043" indent="0">
              <a:buNone/>
              <a:defRPr sz="1496">
                <a:solidFill>
                  <a:schemeClr val="tx1">
                    <a:tint val="75000"/>
                  </a:schemeClr>
                </a:solidFill>
              </a:defRPr>
            </a:lvl2pPr>
            <a:lvl3pPr marL="684086" indent="0">
              <a:buNone/>
              <a:defRPr sz="1346">
                <a:solidFill>
                  <a:schemeClr val="tx1">
                    <a:tint val="75000"/>
                  </a:schemeClr>
                </a:solidFill>
              </a:defRPr>
            </a:lvl3pPr>
            <a:lvl4pPr marL="1026128" indent="0">
              <a:buNone/>
              <a:defRPr sz="1197">
                <a:solidFill>
                  <a:schemeClr val="tx1">
                    <a:tint val="75000"/>
                  </a:schemeClr>
                </a:solidFill>
              </a:defRPr>
            </a:lvl4pPr>
            <a:lvl5pPr marL="1368171" indent="0">
              <a:buNone/>
              <a:defRPr sz="1197">
                <a:solidFill>
                  <a:schemeClr val="tx1">
                    <a:tint val="75000"/>
                  </a:schemeClr>
                </a:solidFill>
              </a:defRPr>
            </a:lvl5pPr>
            <a:lvl6pPr marL="1710214" indent="0">
              <a:buNone/>
              <a:defRPr sz="1197">
                <a:solidFill>
                  <a:schemeClr val="tx1">
                    <a:tint val="75000"/>
                  </a:schemeClr>
                </a:solidFill>
              </a:defRPr>
            </a:lvl6pPr>
            <a:lvl7pPr marL="2052257" indent="0">
              <a:buNone/>
              <a:defRPr sz="1197">
                <a:solidFill>
                  <a:schemeClr val="tx1">
                    <a:tint val="75000"/>
                  </a:schemeClr>
                </a:solidFill>
              </a:defRPr>
            </a:lvl7pPr>
            <a:lvl8pPr marL="2394299" indent="0">
              <a:buNone/>
              <a:defRPr sz="1197">
                <a:solidFill>
                  <a:schemeClr val="tx1">
                    <a:tint val="75000"/>
                  </a:schemeClr>
                </a:solidFill>
              </a:defRPr>
            </a:lvl8pPr>
            <a:lvl9pPr marL="2736342" indent="0">
              <a:buNone/>
              <a:defRPr sz="1197">
                <a:solidFill>
                  <a:schemeClr val="tx1">
                    <a:tint val="75000"/>
                  </a:schemeClr>
                </a:solidFill>
              </a:defRPr>
            </a:lvl9pPr>
          </a:lstStyle>
          <a:p>
            <a:pPr lvl="0"/>
            <a:r>
              <a:rPr lang="en-US" dirty="0"/>
              <a:t>Heading</a:t>
            </a:r>
          </a:p>
        </p:txBody>
      </p:sp>
      <p:pic>
        <p:nvPicPr>
          <p:cNvPr id="6" name="Graphic 5">
            <a:extLst>
              <a:ext uri="{FF2B5EF4-FFF2-40B4-BE49-F238E27FC236}">
                <a16:creationId xmlns:a16="http://schemas.microsoft.com/office/drawing/2014/main" id="{8C19E707-CBA5-71A3-20B5-C024E6498A7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385528" y="511972"/>
            <a:ext cx="1036376" cy="166560"/>
          </a:xfrm>
          <a:prstGeom prst="rect">
            <a:avLst/>
          </a:prstGeom>
        </p:spPr>
      </p:pic>
      <p:pic>
        <p:nvPicPr>
          <p:cNvPr id="7" name="Picture 6" descr="A black and white image of a person's face&#10;&#10;Description automatically generated with low confidence">
            <a:extLst>
              <a:ext uri="{FF2B5EF4-FFF2-40B4-BE49-F238E27FC236}">
                <a16:creationId xmlns:a16="http://schemas.microsoft.com/office/drawing/2014/main" id="{38AF7DCF-4355-04C8-005F-F156C6CA6D6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835122" y="503014"/>
            <a:ext cx="1393897" cy="177809"/>
          </a:xfrm>
          <a:prstGeom prst="rect">
            <a:avLst/>
          </a:prstGeom>
        </p:spPr>
      </p:pic>
      <p:sp>
        <p:nvSpPr>
          <p:cNvPr id="8" name="object 4">
            <a:extLst>
              <a:ext uri="{FF2B5EF4-FFF2-40B4-BE49-F238E27FC236}">
                <a16:creationId xmlns:a16="http://schemas.microsoft.com/office/drawing/2014/main" id="{4FCC1D94-D2CC-369C-2248-DC1473E9A886}"/>
              </a:ext>
            </a:extLst>
          </p:cNvPr>
          <p:cNvSpPr/>
          <p:nvPr userDrawn="1"/>
        </p:nvSpPr>
        <p:spPr>
          <a:xfrm>
            <a:off x="6548170" y="3967542"/>
            <a:ext cx="45719" cy="664934"/>
          </a:xfrm>
          <a:custGeom>
            <a:avLst/>
            <a:gdLst/>
            <a:ahLst/>
            <a:cxnLst/>
            <a:rect l="l" t="t" r="r" b="b"/>
            <a:pathLst>
              <a:path h="574675">
                <a:moveTo>
                  <a:pt x="0" y="0"/>
                </a:moveTo>
                <a:lnTo>
                  <a:pt x="0" y="574306"/>
                </a:lnTo>
              </a:path>
            </a:pathLst>
          </a:custGeom>
          <a:ln w="9525" cap="rnd">
            <a:solidFill>
              <a:srgbClr val="FFFFFF"/>
            </a:solidFill>
          </a:ln>
        </p:spPr>
        <p:txBody>
          <a:bodyPr wrap="square" lIns="0" tIns="0" rIns="0" bIns="0" rtlCol="0"/>
          <a:lstStyle/>
          <a:p>
            <a:endParaRPr sz="1795"/>
          </a:p>
        </p:txBody>
      </p:sp>
      <p:sp>
        <p:nvSpPr>
          <p:cNvPr id="10" name="object 16">
            <a:extLst>
              <a:ext uri="{FF2B5EF4-FFF2-40B4-BE49-F238E27FC236}">
                <a16:creationId xmlns:a16="http://schemas.microsoft.com/office/drawing/2014/main" id="{668414B5-CE52-D382-A6D0-57445BEA1412}"/>
              </a:ext>
            </a:extLst>
          </p:cNvPr>
          <p:cNvSpPr txBox="1"/>
          <p:nvPr userDrawn="1"/>
        </p:nvSpPr>
        <p:spPr>
          <a:xfrm>
            <a:off x="6835122" y="3936470"/>
            <a:ext cx="1607833" cy="664934"/>
          </a:xfrm>
          <a:prstGeom prst="rect">
            <a:avLst/>
          </a:prstGeom>
        </p:spPr>
        <p:txBody>
          <a:bodyPr vert="horz" wrap="square" lIns="0" tIns="48141" rIns="0" bIns="0" rtlCol="0" anchor="b">
            <a:spAutoFit/>
          </a:bodyPr>
          <a:lstStyle/>
          <a:p>
            <a:pPr algn="l"/>
            <a:r>
              <a:rPr lang="en-GB" sz="795" b="0" i="0" dirty="0">
                <a:solidFill>
                  <a:schemeClr val="bg1"/>
                </a:solidFill>
                <a:effectLst/>
                <a:latin typeface="Maven Pro Medium" pitchFamily="2" charset="77"/>
              </a:rPr>
              <a:t>Europe, Middle East &amp; Africa</a:t>
            </a:r>
          </a:p>
          <a:p>
            <a:pPr algn="l"/>
            <a:r>
              <a:rPr lang="en-GB" sz="795" b="0" i="0" dirty="0">
                <a:solidFill>
                  <a:schemeClr val="bg1"/>
                </a:solidFill>
                <a:effectLst/>
                <a:latin typeface="Maven Pro Medium" pitchFamily="2" charset="77"/>
              </a:rPr>
              <a:t>T: +44 (0)23 9231 4545</a:t>
            </a:r>
          </a:p>
          <a:p>
            <a:pPr algn="l"/>
            <a:r>
              <a:rPr lang="en-GB" sz="795" b="0" i="0" dirty="0">
                <a:solidFill>
                  <a:schemeClr val="bg1"/>
                </a:solidFill>
                <a:effectLst/>
                <a:latin typeface="Maven Pro Medium" pitchFamily="2" charset="77"/>
              </a:rPr>
              <a:t>E: </a:t>
            </a:r>
            <a:r>
              <a:rPr lang="en-GB" sz="795" b="0" i="0" u="none" strike="noStrike" dirty="0">
                <a:solidFill>
                  <a:schemeClr val="bg1"/>
                </a:solidFill>
                <a:effectLst/>
                <a:latin typeface="Maven Pro Medium" pitchFamily="2" charset="77"/>
                <a:hlinkClick r:id="rId6" tooltip="mailto:technical@harwin.com">
                  <a:extLst>
                    <a:ext uri="{A12FA001-AC4F-418D-AE19-62706E023703}">
                      <ahyp:hlinkClr xmlns:ahyp="http://schemas.microsoft.com/office/drawing/2018/hyperlinkcolor" val="tx"/>
                    </a:ext>
                  </a:extLst>
                </a:hlinkClick>
              </a:rPr>
              <a:t>technical@harwin.com</a:t>
            </a:r>
            <a:br>
              <a:rPr lang="en-GB" sz="795" b="0" i="0" dirty="0">
                <a:solidFill>
                  <a:schemeClr val="bg1"/>
                </a:solidFill>
                <a:effectLst/>
                <a:latin typeface="Maven Pro Medium" pitchFamily="2" charset="77"/>
              </a:rPr>
            </a:br>
            <a:endParaRPr lang="en-GB" sz="795" b="0" i="0" dirty="0">
              <a:solidFill>
                <a:schemeClr val="bg1"/>
              </a:solidFill>
              <a:effectLst/>
              <a:latin typeface="Maven Pro Medium" pitchFamily="2" charset="77"/>
            </a:endParaRPr>
          </a:p>
          <a:p>
            <a:pPr algn="l"/>
            <a:r>
              <a:rPr lang="en-GB" sz="825" b="1" i="0" u="none" strike="noStrike" spc="200" baseline="0" dirty="0">
                <a:solidFill>
                  <a:schemeClr val="bg1"/>
                </a:solidFill>
                <a:effectLst/>
                <a:latin typeface="Maven Pro Black" pitchFamily="2" charset="77"/>
                <a:hlinkClick r:id="rId7" tooltip="https://www.harwin.com">
                  <a:extLst>
                    <a:ext uri="{A12FA001-AC4F-418D-AE19-62706E023703}">
                      <ahyp:hlinkClr xmlns:ahyp="http://schemas.microsoft.com/office/drawing/2018/hyperlinkcolor" val="tx"/>
                    </a:ext>
                  </a:extLst>
                </a:hlinkClick>
              </a:rPr>
              <a:t>WWW.HARWIN.COM</a:t>
            </a:r>
            <a:endParaRPr lang="en-GB" sz="825" b="1" i="0" spc="200" baseline="0" dirty="0">
              <a:solidFill>
                <a:schemeClr val="bg1"/>
              </a:solidFill>
              <a:effectLst/>
              <a:latin typeface="Maven Pro Black" pitchFamily="2" charset="77"/>
            </a:endParaRPr>
          </a:p>
        </p:txBody>
      </p:sp>
    </p:spTree>
    <p:extLst>
      <p:ext uri="{BB962C8B-B14F-4D97-AF65-F5344CB8AC3E}">
        <p14:creationId xmlns:p14="http://schemas.microsoft.com/office/powerpoint/2010/main" val="580477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nd slide Global">
    <p:spTree>
      <p:nvGrpSpPr>
        <p:cNvPr id="1" name=""/>
        <p:cNvGrpSpPr/>
        <p:nvPr/>
      </p:nvGrpSpPr>
      <p:grpSpPr>
        <a:xfrm>
          <a:off x="0" y="0"/>
          <a:ext cx="0" cy="0"/>
          <a:chOff x="0" y="0"/>
          <a:chExt cx="0" cy="0"/>
        </a:xfrm>
      </p:grpSpPr>
      <p:pic>
        <p:nvPicPr>
          <p:cNvPr id="2" name="Picture 1" descr="Icon&#10;&#10;Description automatically generated with medium confidence">
            <a:extLst>
              <a:ext uri="{FF2B5EF4-FFF2-40B4-BE49-F238E27FC236}">
                <a16:creationId xmlns:a16="http://schemas.microsoft.com/office/drawing/2014/main" id="{9F57F194-103E-E47B-6E7A-009243906F7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540"/>
            <a:ext cx="9144000" cy="5153660"/>
          </a:xfrm>
          <a:prstGeom prst="rect">
            <a:avLst/>
          </a:prstGeom>
        </p:spPr>
      </p:pic>
      <p:pic>
        <p:nvPicPr>
          <p:cNvPr id="9" name="Picture 8" descr="A blue and red light lines&#10;&#10;AI-generated content may be incorrect.">
            <a:extLst>
              <a:ext uri="{FF2B5EF4-FFF2-40B4-BE49-F238E27FC236}">
                <a16:creationId xmlns:a16="http://schemas.microsoft.com/office/drawing/2014/main" id="{32EEAF7B-E3D4-199E-3F75-64E2A5DED98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350"/>
            <a:ext cx="9144000" cy="5143500"/>
          </a:xfrm>
          <a:prstGeom prst="rect">
            <a:avLst/>
          </a:prstGeom>
        </p:spPr>
      </p:pic>
      <p:pic>
        <p:nvPicPr>
          <p:cNvPr id="6" name="Graphic 5">
            <a:extLst>
              <a:ext uri="{FF2B5EF4-FFF2-40B4-BE49-F238E27FC236}">
                <a16:creationId xmlns:a16="http://schemas.microsoft.com/office/drawing/2014/main" id="{53F3464B-6614-D32E-D5DB-987C6C9E9F7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85528" y="511972"/>
            <a:ext cx="1036376" cy="166560"/>
          </a:xfrm>
          <a:prstGeom prst="rect">
            <a:avLst/>
          </a:prstGeom>
        </p:spPr>
      </p:pic>
      <p:pic>
        <p:nvPicPr>
          <p:cNvPr id="7" name="Picture 6" descr="A black and white image of a person's face&#10;&#10;Description automatically generated with low confidence">
            <a:extLst>
              <a:ext uri="{FF2B5EF4-FFF2-40B4-BE49-F238E27FC236}">
                <a16:creationId xmlns:a16="http://schemas.microsoft.com/office/drawing/2014/main" id="{9CEDE336-BDC0-8324-EFE9-EEC013C3EE2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835122" y="503014"/>
            <a:ext cx="1393897" cy="177809"/>
          </a:xfrm>
          <a:prstGeom prst="rect">
            <a:avLst/>
          </a:prstGeom>
        </p:spPr>
      </p:pic>
      <p:sp>
        <p:nvSpPr>
          <p:cNvPr id="10" name="object 16">
            <a:extLst>
              <a:ext uri="{FF2B5EF4-FFF2-40B4-BE49-F238E27FC236}">
                <a16:creationId xmlns:a16="http://schemas.microsoft.com/office/drawing/2014/main" id="{5668FC7C-CCA6-A76B-8CEB-D689DA389AC8}"/>
              </a:ext>
            </a:extLst>
          </p:cNvPr>
          <p:cNvSpPr txBox="1"/>
          <p:nvPr userDrawn="1"/>
        </p:nvSpPr>
        <p:spPr>
          <a:xfrm>
            <a:off x="471493" y="4074844"/>
            <a:ext cx="1607833" cy="542593"/>
          </a:xfrm>
          <a:prstGeom prst="rect">
            <a:avLst/>
          </a:prstGeom>
        </p:spPr>
        <p:txBody>
          <a:bodyPr vert="horz" wrap="square" lIns="0" tIns="48141" rIns="0" bIns="0" rtlCol="0">
            <a:spAutoFit/>
          </a:bodyPr>
          <a:lstStyle/>
          <a:p>
            <a:pPr algn="l"/>
            <a:r>
              <a:rPr lang="en-GB" sz="795" b="0" i="0" dirty="0">
                <a:solidFill>
                  <a:schemeClr val="bg1"/>
                </a:solidFill>
                <a:effectLst/>
                <a:latin typeface="Maven Pro Medium" pitchFamily="2" charset="77"/>
              </a:rPr>
              <a:t>E: </a:t>
            </a:r>
            <a:r>
              <a:rPr lang="en-GB" sz="795" b="0" i="0" u="none" strike="noStrike" dirty="0">
                <a:solidFill>
                  <a:schemeClr val="bg1"/>
                </a:solidFill>
                <a:effectLst/>
                <a:latin typeface="Maven Pro Medium" pitchFamily="2" charset="77"/>
                <a:hlinkClick r:id="rId7" tooltip="mailto:technical@harwinasia.com">
                  <a:extLst>
                    <a:ext uri="{A12FA001-AC4F-418D-AE19-62706E023703}">
                      <ahyp:hlinkClr xmlns:ahyp="http://schemas.microsoft.com/office/drawing/2018/hyperlinkcolor" val="tx"/>
                    </a:ext>
                  </a:extLst>
                </a:hlinkClick>
              </a:rPr>
              <a:t>support@harwin.com</a:t>
            </a:r>
            <a:endParaRPr lang="en-GB" sz="795" b="0" i="0" dirty="0">
              <a:solidFill>
                <a:schemeClr val="bg1"/>
              </a:solidFill>
              <a:effectLst/>
              <a:latin typeface="Maven Pro Medium" pitchFamily="2" charset="77"/>
            </a:endParaRPr>
          </a:p>
          <a:p>
            <a:pPr algn="l"/>
            <a:br>
              <a:rPr lang="en-GB" sz="795" b="0" i="0" dirty="0">
                <a:solidFill>
                  <a:schemeClr val="bg1"/>
                </a:solidFill>
                <a:effectLst/>
                <a:latin typeface="Maven Pro Medium" pitchFamily="2" charset="77"/>
              </a:rPr>
            </a:br>
            <a:endParaRPr lang="en-GB" sz="795" b="0" i="0" dirty="0">
              <a:solidFill>
                <a:schemeClr val="bg1"/>
              </a:solidFill>
              <a:effectLst/>
              <a:latin typeface="Maven Pro Medium" pitchFamily="2" charset="77"/>
            </a:endParaRPr>
          </a:p>
          <a:p>
            <a:pPr algn="l"/>
            <a:r>
              <a:rPr lang="en-GB" sz="825" b="1" i="0" u="none" strike="noStrike" spc="200" baseline="0" dirty="0">
                <a:solidFill>
                  <a:schemeClr val="bg1"/>
                </a:solidFill>
                <a:effectLst/>
                <a:latin typeface="Maven Pro Black" pitchFamily="2" charset="77"/>
                <a:hlinkClick r:id="rId8" tooltip="https://www.harwin.com">
                  <a:extLst>
                    <a:ext uri="{A12FA001-AC4F-418D-AE19-62706E023703}">
                      <ahyp:hlinkClr xmlns:ahyp="http://schemas.microsoft.com/office/drawing/2018/hyperlinkcolor" val="tx"/>
                    </a:ext>
                  </a:extLst>
                </a:hlinkClick>
              </a:rPr>
              <a:t>WWW.HARWIN.COM</a:t>
            </a:r>
            <a:endParaRPr lang="en-GB" sz="825" b="1" i="0" spc="200" baseline="0" dirty="0">
              <a:solidFill>
                <a:schemeClr val="bg1"/>
              </a:solidFill>
              <a:effectLst/>
              <a:latin typeface="Maven Pro Black" pitchFamily="2" charset="77"/>
            </a:endParaRPr>
          </a:p>
        </p:txBody>
      </p:sp>
    </p:spTree>
    <p:extLst>
      <p:ext uri="{BB962C8B-B14F-4D97-AF65-F5344CB8AC3E}">
        <p14:creationId xmlns:p14="http://schemas.microsoft.com/office/powerpoint/2010/main" val="3019822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7" name="Picture 6" descr="A satellite in space&#10;&#10;Description automatically generated with low confidence">
            <a:extLst>
              <a:ext uri="{FF2B5EF4-FFF2-40B4-BE49-F238E27FC236}">
                <a16:creationId xmlns:a16="http://schemas.microsoft.com/office/drawing/2014/main" id="{52E93278-95A5-1D5D-5613-0F63B37CF38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56200"/>
          </a:xfrm>
          <a:prstGeom prst="rect">
            <a:avLst/>
          </a:prstGeom>
        </p:spPr>
      </p:pic>
      <p:sp>
        <p:nvSpPr>
          <p:cNvPr id="2" name="Title 1"/>
          <p:cNvSpPr>
            <a:spLocks noGrp="1"/>
          </p:cNvSpPr>
          <p:nvPr>
            <p:ph type="ctrTitle" hasCustomPrompt="1"/>
          </p:nvPr>
        </p:nvSpPr>
        <p:spPr>
          <a:xfrm>
            <a:off x="4572000" y="1926002"/>
            <a:ext cx="4117974" cy="288561"/>
          </a:xfrm>
          <a:prstGeom prst="rect">
            <a:avLst/>
          </a:prstGeom>
        </p:spPr>
        <p:txBody>
          <a:bodyPr anchor="t" anchorCtr="0"/>
          <a:lstStyle>
            <a:lvl1pPr algn="r">
              <a:lnSpc>
                <a:spcPct val="100000"/>
              </a:lnSpc>
              <a:defRPr sz="1760">
                <a:solidFill>
                  <a:schemeClr val="bg1"/>
                </a:solidFill>
              </a:defRPr>
            </a:lvl1pPr>
          </a:lstStyle>
          <a:p>
            <a:r>
              <a:rPr lang="en-US" dirty="0"/>
              <a:t>Title</a:t>
            </a:r>
          </a:p>
        </p:txBody>
      </p:sp>
      <p:sp>
        <p:nvSpPr>
          <p:cNvPr id="3" name="Subtitle 2"/>
          <p:cNvSpPr>
            <a:spLocks noGrp="1"/>
          </p:cNvSpPr>
          <p:nvPr>
            <p:ph type="subTitle" idx="1" hasCustomPrompt="1"/>
          </p:nvPr>
        </p:nvSpPr>
        <p:spPr>
          <a:xfrm>
            <a:off x="5391150" y="2223697"/>
            <a:ext cx="3298823" cy="228197"/>
          </a:xfrm>
          <a:prstGeom prst="rect">
            <a:avLst/>
          </a:prstGeom>
        </p:spPr>
        <p:txBody>
          <a:bodyPr/>
          <a:lstStyle>
            <a:lvl1pPr marL="0" indent="0" algn="r">
              <a:lnSpc>
                <a:spcPct val="100000"/>
              </a:lnSpc>
              <a:buNone/>
              <a:defRPr sz="800" cap="all"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presented by</a:t>
            </a:r>
          </a:p>
        </p:txBody>
      </p:sp>
      <p:sp>
        <p:nvSpPr>
          <p:cNvPr id="16" name="Text Placeholder 15">
            <a:extLst>
              <a:ext uri="{FF2B5EF4-FFF2-40B4-BE49-F238E27FC236}">
                <a16:creationId xmlns:a16="http://schemas.microsoft.com/office/drawing/2014/main" id="{EA54A9C9-F631-E026-700A-205BEB54E068}"/>
              </a:ext>
            </a:extLst>
          </p:cNvPr>
          <p:cNvSpPr>
            <a:spLocks noGrp="1"/>
          </p:cNvSpPr>
          <p:nvPr>
            <p:ph type="body" sz="quarter" idx="10" hasCustomPrompt="1"/>
          </p:nvPr>
        </p:nvSpPr>
        <p:spPr>
          <a:xfrm>
            <a:off x="388145" y="4797745"/>
            <a:ext cx="1888330" cy="145732"/>
          </a:xfrm>
          <a:prstGeom prst="rect">
            <a:avLst/>
          </a:prstGeom>
          <a:noFill/>
        </p:spPr>
        <p:txBody>
          <a:bodyPr wrap="square" lIns="0" tIns="0" rIns="0" bIns="0" rtlCol="0">
            <a:noAutofit/>
          </a:bodyPr>
          <a:lstStyle>
            <a:lvl1pPr>
              <a:defRPr lang="en-GB" sz="700" cap="all" baseline="0" dirty="0">
                <a:solidFill>
                  <a:schemeClr val="bg1"/>
                </a:solidFill>
              </a:defRPr>
            </a:lvl1pPr>
          </a:lstStyle>
          <a:p>
            <a:pPr lvl="0" defTabSz="457200">
              <a:lnSpc>
                <a:spcPct val="100000"/>
              </a:lnSpc>
            </a:pPr>
            <a:r>
              <a:rPr lang="en-US" dirty="0"/>
              <a:t>DATE HERE</a:t>
            </a:r>
          </a:p>
        </p:txBody>
      </p:sp>
      <p:cxnSp>
        <p:nvCxnSpPr>
          <p:cNvPr id="18" name="Straight Connector 17">
            <a:extLst>
              <a:ext uri="{FF2B5EF4-FFF2-40B4-BE49-F238E27FC236}">
                <a16:creationId xmlns:a16="http://schemas.microsoft.com/office/drawing/2014/main" id="{2EA6546A-9D93-6031-DF7D-6FE57F486F8C}"/>
              </a:ext>
            </a:extLst>
          </p:cNvPr>
          <p:cNvCxnSpPr/>
          <p:nvPr userDrawn="1"/>
        </p:nvCxnSpPr>
        <p:spPr>
          <a:xfrm>
            <a:off x="314324" y="4824412"/>
            <a:ext cx="0" cy="72000"/>
          </a:xfrm>
          <a:prstGeom prst="line">
            <a:avLst/>
          </a:prstGeom>
          <a:ln w="762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326BCDE-1FEE-0A4E-7D3A-EF0CFC6EB446}"/>
              </a:ext>
            </a:extLst>
          </p:cNvPr>
          <p:cNvCxnSpPr/>
          <p:nvPr userDrawn="1"/>
        </p:nvCxnSpPr>
        <p:spPr>
          <a:xfrm>
            <a:off x="8596497" y="1823782"/>
            <a:ext cx="792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text, clipart&#10;&#10;Description automatically generated">
            <a:extLst>
              <a:ext uri="{FF2B5EF4-FFF2-40B4-BE49-F238E27FC236}">
                <a16:creationId xmlns:a16="http://schemas.microsoft.com/office/drawing/2014/main" id="{E0E4A8C2-C189-80E3-3470-70EB0F0207B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546057" y="1282701"/>
            <a:ext cx="2143235" cy="269889"/>
          </a:xfrm>
          <a:prstGeom prst="rect">
            <a:avLst/>
          </a:prstGeom>
        </p:spPr>
      </p:pic>
      <p:pic>
        <p:nvPicPr>
          <p:cNvPr id="4" name="Graphic 3">
            <a:extLst>
              <a:ext uri="{FF2B5EF4-FFF2-40B4-BE49-F238E27FC236}">
                <a16:creationId xmlns:a16="http://schemas.microsoft.com/office/drawing/2014/main" id="{32318A5D-4426-77DB-50CA-47C084FA588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806178" y="4797940"/>
            <a:ext cx="712945" cy="114580"/>
          </a:xfrm>
          <a:prstGeom prst="rect">
            <a:avLst/>
          </a:prstGeom>
        </p:spPr>
      </p:pic>
      <p:sp>
        <p:nvSpPr>
          <p:cNvPr id="5" name="TextBox 4">
            <a:extLst>
              <a:ext uri="{FF2B5EF4-FFF2-40B4-BE49-F238E27FC236}">
                <a16:creationId xmlns:a16="http://schemas.microsoft.com/office/drawing/2014/main" id="{816CCD28-ABB4-C91C-5B4B-C3FCF59E2EE7}"/>
              </a:ext>
            </a:extLst>
          </p:cNvPr>
          <p:cNvSpPr txBox="1"/>
          <p:nvPr userDrawn="1"/>
        </p:nvSpPr>
        <p:spPr>
          <a:xfrm>
            <a:off x="7013198" y="4740508"/>
            <a:ext cx="2033880" cy="215444"/>
          </a:xfrm>
          <a:prstGeom prst="rect">
            <a:avLst/>
          </a:prstGeom>
          <a:noFill/>
        </p:spPr>
        <p:txBody>
          <a:bodyPr wrap="square" rtlCol="0">
            <a:spAutoFit/>
          </a:bodyPr>
          <a:lstStyle/>
          <a:p>
            <a:r>
              <a:rPr lang="en-US" sz="800" b="0" i="0" spc="200" baseline="0" dirty="0">
                <a:solidFill>
                  <a:schemeClr val="bg1"/>
                </a:solidFill>
                <a:latin typeface="Maven Pro Medium" pitchFamily="2" charset="77"/>
              </a:rPr>
              <a:t>//  WWW.HARWIN.COM</a:t>
            </a:r>
          </a:p>
        </p:txBody>
      </p:sp>
      <p:pic>
        <p:nvPicPr>
          <p:cNvPr id="6" name="Picture 5" descr="Icon&#10;&#10;Description automatically generated">
            <a:extLst>
              <a:ext uri="{FF2B5EF4-FFF2-40B4-BE49-F238E27FC236}">
                <a16:creationId xmlns:a16="http://schemas.microsoft.com/office/drawing/2014/main" id="{72B05795-970E-DF6A-20F5-04DEFFA1F7C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04664" y="0"/>
            <a:ext cx="2321044" cy="628682"/>
          </a:xfrm>
          <a:prstGeom prst="rect">
            <a:avLst/>
          </a:prstGeom>
        </p:spPr>
      </p:pic>
    </p:spTree>
    <p:extLst>
      <p:ext uri="{BB962C8B-B14F-4D97-AF65-F5344CB8AC3E}">
        <p14:creationId xmlns:p14="http://schemas.microsoft.com/office/powerpoint/2010/main" val="148410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66883A5-D42B-B17C-2871-A363E41016E0}"/>
              </a:ext>
            </a:extLst>
          </p:cNvPr>
          <p:cNvGrpSpPr/>
          <p:nvPr userDrawn="1"/>
        </p:nvGrpSpPr>
        <p:grpSpPr>
          <a:xfrm>
            <a:off x="255420" y="4614868"/>
            <a:ext cx="9272092" cy="335177"/>
            <a:chOff x="255420" y="4614868"/>
            <a:chExt cx="9272092" cy="335177"/>
          </a:xfrm>
        </p:grpSpPr>
        <p:pic>
          <p:nvPicPr>
            <p:cNvPr id="3" name="Graphic 2">
              <a:extLst>
                <a:ext uri="{FF2B5EF4-FFF2-40B4-BE49-F238E27FC236}">
                  <a16:creationId xmlns:a16="http://schemas.microsoft.com/office/drawing/2014/main" id="{370B8D2F-5145-E00D-3377-E5FB4CEE36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14567" y="4831496"/>
              <a:ext cx="712945" cy="114580"/>
            </a:xfrm>
            <a:prstGeom prst="rect">
              <a:avLst/>
            </a:prstGeom>
          </p:spPr>
        </p:pic>
        <p:pic>
          <p:nvPicPr>
            <p:cNvPr id="4" name="Picture 3">
              <a:extLst>
                <a:ext uri="{FF2B5EF4-FFF2-40B4-BE49-F238E27FC236}">
                  <a16:creationId xmlns:a16="http://schemas.microsoft.com/office/drawing/2014/main" id="{ED625D96-87CC-F4C8-BB5D-8E9A21EB8C7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760458" y="4826214"/>
              <a:ext cx="965250" cy="123831"/>
            </a:xfrm>
            <a:prstGeom prst="rect">
              <a:avLst/>
            </a:prstGeom>
          </p:spPr>
        </p:pic>
        <p:cxnSp>
          <p:nvCxnSpPr>
            <p:cNvPr id="8" name="Straight Connector 7">
              <a:extLst>
                <a:ext uri="{FF2B5EF4-FFF2-40B4-BE49-F238E27FC236}">
                  <a16:creationId xmlns:a16="http://schemas.microsoft.com/office/drawing/2014/main" id="{3B4B60AD-5DF5-539E-ECCA-C5D613C48DF5}"/>
                </a:ext>
              </a:extLst>
            </p:cNvPr>
            <p:cNvCxnSpPr>
              <a:cxnSpLocks/>
            </p:cNvCxnSpPr>
            <p:nvPr userDrawn="1"/>
          </p:nvCxnSpPr>
          <p:spPr>
            <a:xfrm>
              <a:off x="255420" y="4614868"/>
              <a:ext cx="8896967"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5" name="Picture 4" descr="A blue and black logo&#10;&#10;Description automatically generated">
            <a:extLst>
              <a:ext uri="{FF2B5EF4-FFF2-40B4-BE49-F238E27FC236}">
                <a16:creationId xmlns:a16="http://schemas.microsoft.com/office/drawing/2014/main" id="{121ABDCB-929A-170C-F0FE-579402D11E1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94467" y="478293"/>
            <a:ext cx="1604076" cy="288837"/>
          </a:xfrm>
          <a:prstGeom prst="rect">
            <a:avLst/>
          </a:prstGeom>
        </p:spPr>
      </p:pic>
    </p:spTree>
    <p:extLst>
      <p:ext uri="{BB962C8B-B14F-4D97-AF65-F5344CB8AC3E}">
        <p14:creationId xmlns:p14="http://schemas.microsoft.com/office/powerpoint/2010/main" val="1057092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1_Blank with brand logos">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66883A5-D42B-B17C-2871-A363E41016E0}"/>
              </a:ext>
            </a:extLst>
          </p:cNvPr>
          <p:cNvGrpSpPr/>
          <p:nvPr userDrawn="1"/>
        </p:nvGrpSpPr>
        <p:grpSpPr>
          <a:xfrm>
            <a:off x="255420" y="4614868"/>
            <a:ext cx="9272092" cy="335177"/>
            <a:chOff x="255420" y="4614868"/>
            <a:chExt cx="9272092" cy="335177"/>
          </a:xfrm>
        </p:grpSpPr>
        <p:pic>
          <p:nvPicPr>
            <p:cNvPr id="3" name="Graphic 2">
              <a:extLst>
                <a:ext uri="{FF2B5EF4-FFF2-40B4-BE49-F238E27FC236}">
                  <a16:creationId xmlns:a16="http://schemas.microsoft.com/office/drawing/2014/main" id="{370B8D2F-5145-E00D-3377-E5FB4CEE36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14567" y="4831496"/>
              <a:ext cx="712945" cy="114580"/>
            </a:xfrm>
            <a:prstGeom prst="rect">
              <a:avLst/>
            </a:prstGeom>
          </p:spPr>
        </p:pic>
        <p:pic>
          <p:nvPicPr>
            <p:cNvPr id="4" name="Picture 3">
              <a:extLst>
                <a:ext uri="{FF2B5EF4-FFF2-40B4-BE49-F238E27FC236}">
                  <a16:creationId xmlns:a16="http://schemas.microsoft.com/office/drawing/2014/main" id="{ED625D96-87CC-F4C8-BB5D-8E9A21EB8C7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760458" y="4826214"/>
              <a:ext cx="965250" cy="123831"/>
            </a:xfrm>
            <a:prstGeom prst="rect">
              <a:avLst/>
            </a:prstGeom>
          </p:spPr>
        </p:pic>
        <p:cxnSp>
          <p:nvCxnSpPr>
            <p:cNvPr id="8" name="Straight Connector 7">
              <a:extLst>
                <a:ext uri="{FF2B5EF4-FFF2-40B4-BE49-F238E27FC236}">
                  <a16:creationId xmlns:a16="http://schemas.microsoft.com/office/drawing/2014/main" id="{3B4B60AD-5DF5-539E-ECCA-C5D613C48DF5}"/>
                </a:ext>
              </a:extLst>
            </p:cNvPr>
            <p:cNvCxnSpPr>
              <a:cxnSpLocks/>
            </p:cNvCxnSpPr>
            <p:nvPr userDrawn="1"/>
          </p:nvCxnSpPr>
          <p:spPr>
            <a:xfrm>
              <a:off x="255420" y="4614868"/>
              <a:ext cx="8896967"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5" name="Picture 4" descr="Icon&#10;&#10;Description automatically generated">
            <a:extLst>
              <a:ext uri="{FF2B5EF4-FFF2-40B4-BE49-F238E27FC236}">
                <a16:creationId xmlns:a16="http://schemas.microsoft.com/office/drawing/2014/main" id="{E80FA76D-662A-F500-E79E-A4E9C07A3A2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404664" y="0"/>
            <a:ext cx="2321044" cy="628682"/>
          </a:xfrm>
          <a:prstGeom prst="rect">
            <a:avLst/>
          </a:prstGeom>
        </p:spPr>
      </p:pic>
    </p:spTree>
    <p:extLst>
      <p:ext uri="{BB962C8B-B14F-4D97-AF65-F5344CB8AC3E}">
        <p14:creationId xmlns:p14="http://schemas.microsoft.com/office/powerpoint/2010/main" val="57881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no backgroun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C4ECBEDB-2E5D-C56D-2A68-7BA3351CB58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14567" y="4831496"/>
            <a:ext cx="712945" cy="114580"/>
          </a:xfrm>
          <a:prstGeom prst="rect">
            <a:avLst/>
          </a:prstGeom>
        </p:spPr>
      </p:pic>
      <p:pic>
        <p:nvPicPr>
          <p:cNvPr id="6" name="Picture 5">
            <a:extLst>
              <a:ext uri="{FF2B5EF4-FFF2-40B4-BE49-F238E27FC236}">
                <a16:creationId xmlns:a16="http://schemas.microsoft.com/office/drawing/2014/main" id="{B4FFF4C9-6BCD-91EA-349C-3DF683639D4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760458" y="4826214"/>
            <a:ext cx="965250" cy="123831"/>
          </a:xfrm>
          <a:prstGeom prst="rect">
            <a:avLst/>
          </a:prstGeom>
        </p:spPr>
      </p:pic>
      <p:cxnSp>
        <p:nvCxnSpPr>
          <p:cNvPr id="8" name="Straight Connector 7">
            <a:extLst>
              <a:ext uri="{FF2B5EF4-FFF2-40B4-BE49-F238E27FC236}">
                <a16:creationId xmlns:a16="http://schemas.microsoft.com/office/drawing/2014/main" id="{B4A0E461-CAFC-C2D4-EC10-4D1AB2530CC1}"/>
              </a:ext>
            </a:extLst>
          </p:cNvPr>
          <p:cNvCxnSpPr>
            <a:cxnSpLocks/>
          </p:cNvCxnSpPr>
          <p:nvPr userDrawn="1"/>
        </p:nvCxnSpPr>
        <p:spPr>
          <a:xfrm>
            <a:off x="255420" y="4614868"/>
            <a:ext cx="8896967"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7DCCBC73-76AB-8593-7E17-8A1668899BB6}"/>
              </a:ext>
            </a:extLst>
          </p:cNvPr>
          <p:cNvSpPr>
            <a:spLocks noGrp="1"/>
          </p:cNvSpPr>
          <p:nvPr>
            <p:ph type="title" hasCustomPrompt="1"/>
          </p:nvPr>
        </p:nvSpPr>
        <p:spPr>
          <a:xfrm>
            <a:off x="389058" y="399693"/>
            <a:ext cx="6065529" cy="712568"/>
          </a:xfrm>
          <a:prstGeom prst="rect">
            <a:avLst/>
          </a:prstGeom>
        </p:spPr>
        <p:txBody>
          <a:bodyPr anchor="b" anchorCtr="0"/>
          <a:lstStyle>
            <a:lvl1pPr>
              <a:lnSpc>
                <a:spcPct val="100000"/>
              </a:lnSpc>
              <a:defRPr sz="2800">
                <a:solidFill>
                  <a:schemeClr val="tx1"/>
                </a:solidFill>
              </a:defRPr>
            </a:lvl1pPr>
          </a:lstStyle>
          <a:p>
            <a:r>
              <a:rPr lang="en-US" dirty="0"/>
              <a:t>Title</a:t>
            </a:r>
          </a:p>
        </p:txBody>
      </p:sp>
      <p:sp>
        <p:nvSpPr>
          <p:cNvPr id="14" name="Text Placeholder 10">
            <a:extLst>
              <a:ext uri="{FF2B5EF4-FFF2-40B4-BE49-F238E27FC236}">
                <a16:creationId xmlns:a16="http://schemas.microsoft.com/office/drawing/2014/main" id="{9AB59437-8E09-BDA2-5F86-D22F8E12E844}"/>
              </a:ext>
            </a:extLst>
          </p:cNvPr>
          <p:cNvSpPr>
            <a:spLocks noGrp="1"/>
          </p:cNvSpPr>
          <p:nvPr>
            <p:ph type="body" sz="quarter" idx="11" hasCustomPrompt="1"/>
          </p:nvPr>
        </p:nvSpPr>
        <p:spPr>
          <a:xfrm>
            <a:off x="389059" y="1240828"/>
            <a:ext cx="6065528" cy="251133"/>
          </a:xfrm>
          <a:prstGeom prst="rect">
            <a:avLst/>
          </a:prstGeom>
        </p:spPr>
        <p:txBody>
          <a:bodyPr/>
          <a:lstStyle>
            <a:lvl1pPr>
              <a:defRPr sz="1400" cap="all" baseline="0">
                <a:solidFill>
                  <a:schemeClr val="accent1"/>
                </a:solidFill>
              </a:defRPr>
            </a:lvl1pPr>
            <a:lvl2pPr marL="0" indent="0">
              <a:buNone/>
              <a:defRPr/>
            </a:lvl2pPr>
          </a:lstStyle>
          <a:p>
            <a:pPr lvl="0"/>
            <a:r>
              <a:rPr lang="en-US" dirty="0"/>
              <a:t>Sub-heading</a:t>
            </a:r>
          </a:p>
        </p:txBody>
      </p:sp>
      <p:pic>
        <p:nvPicPr>
          <p:cNvPr id="2" name="Picture 1" descr="Icon&#10;&#10;Description automatically generated">
            <a:extLst>
              <a:ext uri="{FF2B5EF4-FFF2-40B4-BE49-F238E27FC236}">
                <a16:creationId xmlns:a16="http://schemas.microsoft.com/office/drawing/2014/main" id="{E5DAA766-B0E8-34E9-A9A9-E78A458564E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403396" y="651"/>
            <a:ext cx="2321044" cy="628682"/>
          </a:xfrm>
          <a:prstGeom prst="rect">
            <a:avLst/>
          </a:prstGeom>
        </p:spPr>
      </p:pic>
    </p:spTree>
    <p:extLst>
      <p:ext uri="{BB962C8B-B14F-4D97-AF65-F5344CB8AC3E}">
        <p14:creationId xmlns:p14="http://schemas.microsoft.com/office/powerpoint/2010/main" val="2071175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with background">
    <p:spTree>
      <p:nvGrpSpPr>
        <p:cNvPr id="1" name=""/>
        <p:cNvGrpSpPr/>
        <p:nvPr/>
      </p:nvGrpSpPr>
      <p:grpSpPr>
        <a:xfrm>
          <a:off x="0" y="0"/>
          <a:ext cx="0" cy="0"/>
          <a:chOff x="0" y="0"/>
          <a:chExt cx="0" cy="0"/>
        </a:xfrm>
      </p:grpSpPr>
      <p:pic>
        <p:nvPicPr>
          <p:cNvPr id="3" name="Picture 2" descr="Shape, circle&#10;&#10;Description automatically generated">
            <a:extLst>
              <a:ext uri="{FF2B5EF4-FFF2-40B4-BE49-F238E27FC236}">
                <a16:creationId xmlns:a16="http://schemas.microsoft.com/office/drawing/2014/main" id="{C312AAD6-EC46-B193-4792-C8AF3E4A1D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85612" y="0"/>
            <a:ext cx="7058388" cy="5153290"/>
          </a:xfrm>
          <a:prstGeom prst="rect">
            <a:avLst/>
          </a:prstGeom>
        </p:spPr>
      </p:pic>
      <p:sp>
        <p:nvSpPr>
          <p:cNvPr id="7" name="Text Placeholder 10">
            <a:extLst>
              <a:ext uri="{FF2B5EF4-FFF2-40B4-BE49-F238E27FC236}">
                <a16:creationId xmlns:a16="http://schemas.microsoft.com/office/drawing/2014/main" id="{E450C6BD-2F60-ED2F-CCCD-851E64D8F0E3}"/>
              </a:ext>
            </a:extLst>
          </p:cNvPr>
          <p:cNvSpPr>
            <a:spLocks noGrp="1"/>
          </p:cNvSpPr>
          <p:nvPr>
            <p:ph type="body" sz="quarter" idx="13" hasCustomPrompt="1"/>
          </p:nvPr>
        </p:nvSpPr>
        <p:spPr>
          <a:xfrm>
            <a:off x="389059" y="1240828"/>
            <a:ext cx="5978350" cy="251133"/>
          </a:xfrm>
          <a:prstGeom prst="rect">
            <a:avLst/>
          </a:prstGeom>
        </p:spPr>
        <p:txBody>
          <a:bodyPr/>
          <a:lstStyle>
            <a:lvl1pPr>
              <a:defRPr sz="1400" cap="all" baseline="0">
                <a:solidFill>
                  <a:schemeClr val="accent1"/>
                </a:solidFill>
              </a:defRPr>
            </a:lvl1pPr>
            <a:lvl2pPr marL="0" indent="0">
              <a:buNone/>
              <a:defRPr/>
            </a:lvl2pPr>
          </a:lstStyle>
          <a:p>
            <a:pPr lvl="0"/>
            <a:r>
              <a:rPr lang="en-US" dirty="0"/>
              <a:t>Sub-heading</a:t>
            </a:r>
          </a:p>
        </p:txBody>
      </p:sp>
      <p:sp>
        <p:nvSpPr>
          <p:cNvPr id="8" name="Title 1">
            <a:extLst>
              <a:ext uri="{FF2B5EF4-FFF2-40B4-BE49-F238E27FC236}">
                <a16:creationId xmlns:a16="http://schemas.microsoft.com/office/drawing/2014/main" id="{D95C013A-81B4-1C3E-CB41-5AFDE24F14D2}"/>
              </a:ext>
            </a:extLst>
          </p:cNvPr>
          <p:cNvSpPr>
            <a:spLocks noGrp="1"/>
          </p:cNvSpPr>
          <p:nvPr>
            <p:ph type="title" hasCustomPrompt="1"/>
          </p:nvPr>
        </p:nvSpPr>
        <p:spPr>
          <a:xfrm>
            <a:off x="389058" y="399693"/>
            <a:ext cx="6065529" cy="712568"/>
          </a:xfrm>
          <a:prstGeom prst="rect">
            <a:avLst/>
          </a:prstGeom>
        </p:spPr>
        <p:txBody>
          <a:bodyPr anchor="b" anchorCtr="0"/>
          <a:lstStyle>
            <a:lvl1pPr>
              <a:lnSpc>
                <a:spcPct val="100000"/>
              </a:lnSpc>
              <a:defRPr sz="2800">
                <a:solidFill>
                  <a:schemeClr val="tx1"/>
                </a:solidFill>
              </a:defRPr>
            </a:lvl1pPr>
          </a:lstStyle>
          <a:p>
            <a:r>
              <a:rPr lang="en-US" dirty="0"/>
              <a:t>Title</a:t>
            </a:r>
          </a:p>
        </p:txBody>
      </p:sp>
      <p:grpSp>
        <p:nvGrpSpPr>
          <p:cNvPr id="10" name="Group 9">
            <a:extLst>
              <a:ext uri="{FF2B5EF4-FFF2-40B4-BE49-F238E27FC236}">
                <a16:creationId xmlns:a16="http://schemas.microsoft.com/office/drawing/2014/main" id="{4CAC7B19-85BF-D766-91E9-4BA25F538FE0}"/>
              </a:ext>
            </a:extLst>
          </p:cNvPr>
          <p:cNvGrpSpPr/>
          <p:nvPr userDrawn="1"/>
        </p:nvGrpSpPr>
        <p:grpSpPr>
          <a:xfrm>
            <a:off x="255420" y="4614868"/>
            <a:ext cx="9272092" cy="335177"/>
            <a:chOff x="255420" y="4614868"/>
            <a:chExt cx="9272092" cy="335177"/>
          </a:xfrm>
        </p:grpSpPr>
        <p:pic>
          <p:nvPicPr>
            <p:cNvPr id="11" name="Graphic 10">
              <a:extLst>
                <a:ext uri="{FF2B5EF4-FFF2-40B4-BE49-F238E27FC236}">
                  <a16:creationId xmlns:a16="http://schemas.microsoft.com/office/drawing/2014/main" id="{DA54368F-5079-E107-B86B-1B0DCFC54AF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814567" y="4831496"/>
              <a:ext cx="712945" cy="114580"/>
            </a:xfrm>
            <a:prstGeom prst="rect">
              <a:avLst/>
            </a:prstGeom>
          </p:spPr>
        </p:pic>
        <p:pic>
          <p:nvPicPr>
            <p:cNvPr id="12" name="Picture 11">
              <a:extLst>
                <a:ext uri="{FF2B5EF4-FFF2-40B4-BE49-F238E27FC236}">
                  <a16:creationId xmlns:a16="http://schemas.microsoft.com/office/drawing/2014/main" id="{3BAE4BD5-6297-CAE6-B43A-F34E2C7C90B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760458" y="4826214"/>
              <a:ext cx="965250" cy="123831"/>
            </a:xfrm>
            <a:prstGeom prst="rect">
              <a:avLst/>
            </a:prstGeom>
          </p:spPr>
        </p:pic>
        <p:cxnSp>
          <p:nvCxnSpPr>
            <p:cNvPr id="13" name="Straight Connector 12">
              <a:extLst>
                <a:ext uri="{FF2B5EF4-FFF2-40B4-BE49-F238E27FC236}">
                  <a16:creationId xmlns:a16="http://schemas.microsoft.com/office/drawing/2014/main" id="{559C9514-C5AF-9AFB-F300-CD6255E849DC}"/>
                </a:ext>
              </a:extLst>
            </p:cNvPr>
            <p:cNvCxnSpPr>
              <a:cxnSpLocks/>
            </p:cNvCxnSpPr>
            <p:nvPr userDrawn="1"/>
          </p:nvCxnSpPr>
          <p:spPr>
            <a:xfrm>
              <a:off x="255420" y="4614868"/>
              <a:ext cx="8896967"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9" name="Picture 8" descr="Logo, icon&#10;&#10;Description automatically generated with medium confidence">
            <a:extLst>
              <a:ext uri="{FF2B5EF4-FFF2-40B4-BE49-F238E27FC236}">
                <a16:creationId xmlns:a16="http://schemas.microsoft.com/office/drawing/2014/main" id="{F82EDA72-33BF-ED01-968C-AF54D4E39C6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59098" y="0"/>
            <a:ext cx="795844" cy="646889"/>
          </a:xfrm>
          <a:prstGeom prst="rect">
            <a:avLst/>
          </a:prstGeom>
        </p:spPr>
      </p:pic>
      <p:sp>
        <p:nvSpPr>
          <p:cNvPr id="2" name="TextBox 1">
            <a:extLst>
              <a:ext uri="{FF2B5EF4-FFF2-40B4-BE49-F238E27FC236}">
                <a16:creationId xmlns:a16="http://schemas.microsoft.com/office/drawing/2014/main" id="{4BF77094-8A80-1151-1843-F71652D204E9}"/>
              </a:ext>
            </a:extLst>
          </p:cNvPr>
          <p:cNvSpPr txBox="1"/>
          <p:nvPr userDrawn="1"/>
        </p:nvSpPr>
        <p:spPr>
          <a:xfrm>
            <a:off x="271463" y="4792982"/>
            <a:ext cx="2686049" cy="145732"/>
          </a:xfrm>
          <a:prstGeom prst="rect">
            <a:avLst/>
          </a:prstGeom>
          <a:no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cap="all" baseline="0" dirty="0">
                <a:solidFill>
                  <a:schemeClr val="tx1"/>
                </a:solidFill>
              </a:rPr>
              <a:t>FLECTO  </a:t>
            </a:r>
            <a:r>
              <a:rPr lang="en-GB" sz="600" cap="all" baseline="0" dirty="0">
                <a:solidFill>
                  <a:schemeClr val="accent1"/>
                </a:solidFill>
              </a:rPr>
              <a:t>|  </a:t>
            </a:r>
            <a:r>
              <a:rPr lang="en-GB" sz="600" dirty="0">
                <a:solidFill>
                  <a:schemeClr val="tx1"/>
                </a:solidFill>
                <a:latin typeface="+mn-lt"/>
              </a:rPr>
              <a:t>CP065/27062025</a:t>
            </a:r>
          </a:p>
          <a:p>
            <a:pPr>
              <a:lnSpc>
                <a:spcPct val="100000"/>
              </a:lnSpc>
            </a:pPr>
            <a:endParaRPr lang="en-GB" sz="600" cap="all" baseline="0" dirty="0">
              <a:solidFill>
                <a:schemeClr val="tx1"/>
              </a:solidFill>
            </a:endParaRPr>
          </a:p>
        </p:txBody>
      </p:sp>
      <p:pic>
        <p:nvPicPr>
          <p:cNvPr id="4" name="Picture 3" descr="A blue and black logo&#10;&#10;Description automatically generated">
            <a:extLst>
              <a:ext uri="{FF2B5EF4-FFF2-40B4-BE49-F238E27FC236}">
                <a16:creationId xmlns:a16="http://schemas.microsoft.com/office/drawing/2014/main" id="{3442114F-696D-7E45-89C3-6F1A9AD36D5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94467" y="478293"/>
            <a:ext cx="1604076" cy="288837"/>
          </a:xfrm>
          <a:prstGeom prst="rect">
            <a:avLst/>
          </a:prstGeom>
        </p:spPr>
      </p:pic>
    </p:spTree>
    <p:extLst>
      <p:ext uri="{BB962C8B-B14F-4D97-AF65-F5344CB8AC3E}">
        <p14:creationId xmlns:p14="http://schemas.microsoft.com/office/powerpoint/2010/main" val="3709737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column text with picture box">
    <p:bg>
      <p:bgPr>
        <a:solidFill>
          <a:schemeClr val="bg1"/>
        </a:solidFill>
        <a:effectLst/>
      </p:bgPr>
    </p:bg>
    <p:spTree>
      <p:nvGrpSpPr>
        <p:cNvPr id="1" name=""/>
        <p:cNvGrpSpPr/>
        <p:nvPr/>
      </p:nvGrpSpPr>
      <p:grpSpPr>
        <a:xfrm>
          <a:off x="0" y="0"/>
          <a:ext cx="0" cy="0"/>
          <a:chOff x="0" y="0"/>
          <a:chExt cx="0" cy="0"/>
        </a:xfrm>
      </p:grpSpPr>
      <p:pic>
        <p:nvPicPr>
          <p:cNvPr id="21" name="Picture 20" descr="Shape, circle&#10;&#10;Description automatically generated">
            <a:extLst>
              <a:ext uri="{FF2B5EF4-FFF2-40B4-BE49-F238E27FC236}">
                <a16:creationId xmlns:a16="http://schemas.microsoft.com/office/drawing/2014/main" id="{96BC9DC2-9440-1340-1CAA-154E1A07CC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85612" y="2910"/>
            <a:ext cx="7058388" cy="5153290"/>
          </a:xfrm>
          <a:prstGeom prst="rect">
            <a:avLst/>
          </a:prstGeom>
        </p:spPr>
      </p:pic>
      <p:pic>
        <p:nvPicPr>
          <p:cNvPr id="12" name="Graphic 11">
            <a:extLst>
              <a:ext uri="{FF2B5EF4-FFF2-40B4-BE49-F238E27FC236}">
                <a16:creationId xmlns:a16="http://schemas.microsoft.com/office/drawing/2014/main" id="{BBD6D8E1-CA49-A472-DE8E-D68ADEC918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814567" y="4831496"/>
            <a:ext cx="712945" cy="114580"/>
          </a:xfrm>
          <a:prstGeom prst="rect">
            <a:avLst/>
          </a:prstGeom>
        </p:spPr>
      </p:pic>
      <p:sp>
        <p:nvSpPr>
          <p:cNvPr id="16" name="Picture Placeholder 15">
            <a:extLst>
              <a:ext uri="{FF2B5EF4-FFF2-40B4-BE49-F238E27FC236}">
                <a16:creationId xmlns:a16="http://schemas.microsoft.com/office/drawing/2014/main" id="{CD02A36F-544E-5F23-D595-4989EA1C3A12}"/>
              </a:ext>
            </a:extLst>
          </p:cNvPr>
          <p:cNvSpPr>
            <a:spLocks noGrp="1"/>
          </p:cNvSpPr>
          <p:nvPr>
            <p:ph type="pic" sz="quarter" idx="12"/>
          </p:nvPr>
        </p:nvSpPr>
        <p:spPr>
          <a:xfrm>
            <a:off x="4974240" y="1196962"/>
            <a:ext cx="4178147" cy="3355750"/>
          </a:xfrm>
          <a:custGeom>
            <a:avLst/>
            <a:gdLst>
              <a:gd name="connsiteX0" fmla="*/ 3969293 w 4781548"/>
              <a:gd name="connsiteY0" fmla="*/ 0 h 5156200"/>
              <a:gd name="connsiteX1" fmla="*/ 4781548 w 4781548"/>
              <a:gd name="connsiteY1" fmla="*/ 0 h 5156200"/>
              <a:gd name="connsiteX2" fmla="*/ 4781548 w 4781548"/>
              <a:gd name="connsiteY2" fmla="*/ 5156200 h 5156200"/>
              <a:gd name="connsiteX3" fmla="*/ 0 w 4781548"/>
              <a:gd name="connsiteY3" fmla="*/ 5156200 h 5156200"/>
              <a:gd name="connsiteX4" fmla="*/ 0 w 4781548"/>
              <a:gd name="connsiteY4" fmla="*/ 3969294 h 5156200"/>
              <a:gd name="connsiteX5" fmla="*/ 3969293 w 4781548"/>
              <a:gd name="connsiteY5" fmla="*/ 0 h 5156200"/>
              <a:gd name="connsiteX0" fmla="*/ 3969293 w 5954321"/>
              <a:gd name="connsiteY0" fmla="*/ 0 h 5156200"/>
              <a:gd name="connsiteX1" fmla="*/ 4781548 w 5954321"/>
              <a:gd name="connsiteY1" fmla="*/ 0 h 5156200"/>
              <a:gd name="connsiteX2" fmla="*/ 5954321 w 5954321"/>
              <a:gd name="connsiteY2" fmla="*/ 5156200 h 5156200"/>
              <a:gd name="connsiteX3" fmla="*/ 0 w 5954321"/>
              <a:gd name="connsiteY3" fmla="*/ 5156200 h 5156200"/>
              <a:gd name="connsiteX4" fmla="*/ 0 w 5954321"/>
              <a:gd name="connsiteY4" fmla="*/ 3969294 h 5156200"/>
              <a:gd name="connsiteX5" fmla="*/ 3969293 w 5954321"/>
              <a:gd name="connsiteY5" fmla="*/ 0 h 5156200"/>
              <a:gd name="connsiteX0" fmla="*/ 3969293 w 5966412"/>
              <a:gd name="connsiteY0" fmla="*/ 0 h 5156200"/>
              <a:gd name="connsiteX1" fmla="*/ 5966412 w 5966412"/>
              <a:gd name="connsiteY1" fmla="*/ 13010 h 5156200"/>
              <a:gd name="connsiteX2" fmla="*/ 5954321 w 5966412"/>
              <a:gd name="connsiteY2" fmla="*/ 5156200 h 5156200"/>
              <a:gd name="connsiteX3" fmla="*/ 0 w 5966412"/>
              <a:gd name="connsiteY3" fmla="*/ 5156200 h 5156200"/>
              <a:gd name="connsiteX4" fmla="*/ 0 w 5966412"/>
              <a:gd name="connsiteY4" fmla="*/ 3969294 h 5156200"/>
              <a:gd name="connsiteX5" fmla="*/ 3969293 w 5966412"/>
              <a:gd name="connsiteY5" fmla="*/ 0 h 515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66412" h="5156200">
                <a:moveTo>
                  <a:pt x="3969293" y="0"/>
                </a:moveTo>
                <a:lnTo>
                  <a:pt x="5966412" y="13010"/>
                </a:lnTo>
                <a:cubicBezTo>
                  <a:pt x="5962382" y="1727407"/>
                  <a:pt x="5958351" y="3441803"/>
                  <a:pt x="5954321" y="5156200"/>
                </a:cubicBezTo>
                <a:lnTo>
                  <a:pt x="0" y="5156200"/>
                </a:lnTo>
                <a:lnTo>
                  <a:pt x="0" y="3969294"/>
                </a:lnTo>
                <a:cubicBezTo>
                  <a:pt x="0" y="1777113"/>
                  <a:pt x="1777113" y="0"/>
                  <a:pt x="3969293" y="0"/>
                </a:cubicBezTo>
                <a:close/>
              </a:path>
            </a:pathLst>
          </a:custGeom>
          <a:solidFill>
            <a:schemeClr val="bg2">
              <a:lumMod val="90000"/>
            </a:schemeClr>
          </a:solidFill>
        </p:spPr>
        <p:txBody>
          <a:bodyPr wrap="square" anchor="ctr" anchorCtr="0">
            <a:noAutofit/>
          </a:bodyPr>
          <a:lstStyle>
            <a:lvl1pPr algn="ctr">
              <a:defRPr/>
            </a:lvl1pPr>
          </a:lstStyle>
          <a:p>
            <a:endParaRPr lang="en-GB" dirty="0"/>
          </a:p>
        </p:txBody>
      </p:sp>
      <p:sp>
        <p:nvSpPr>
          <p:cNvPr id="2" name="Title 1"/>
          <p:cNvSpPr>
            <a:spLocks noGrp="1"/>
          </p:cNvSpPr>
          <p:nvPr>
            <p:ph type="title" hasCustomPrompt="1"/>
          </p:nvPr>
        </p:nvSpPr>
        <p:spPr>
          <a:xfrm>
            <a:off x="389058" y="399693"/>
            <a:ext cx="6065529" cy="712568"/>
          </a:xfrm>
          <a:prstGeom prst="rect">
            <a:avLst/>
          </a:prstGeom>
        </p:spPr>
        <p:txBody>
          <a:bodyPr anchor="b" anchorCtr="0"/>
          <a:lstStyle>
            <a:lvl1pPr>
              <a:lnSpc>
                <a:spcPct val="100000"/>
              </a:lnSpc>
              <a:defRPr sz="2800">
                <a:solidFill>
                  <a:schemeClr val="tx1"/>
                </a:solidFill>
              </a:defRPr>
            </a:lvl1pPr>
          </a:lstStyle>
          <a:p>
            <a:r>
              <a:rPr lang="en-US" dirty="0"/>
              <a:t>Title</a:t>
            </a:r>
          </a:p>
        </p:txBody>
      </p:sp>
      <p:sp>
        <p:nvSpPr>
          <p:cNvPr id="11" name="Text Placeholder 10">
            <a:extLst>
              <a:ext uri="{FF2B5EF4-FFF2-40B4-BE49-F238E27FC236}">
                <a16:creationId xmlns:a16="http://schemas.microsoft.com/office/drawing/2014/main" id="{D4459CBC-641C-DE01-B369-6F259A357293}"/>
              </a:ext>
            </a:extLst>
          </p:cNvPr>
          <p:cNvSpPr>
            <a:spLocks noGrp="1"/>
          </p:cNvSpPr>
          <p:nvPr>
            <p:ph type="body" sz="quarter" idx="11" hasCustomPrompt="1"/>
          </p:nvPr>
        </p:nvSpPr>
        <p:spPr>
          <a:xfrm>
            <a:off x="389059" y="1240828"/>
            <a:ext cx="6065528" cy="251133"/>
          </a:xfrm>
          <a:prstGeom prst="rect">
            <a:avLst/>
          </a:prstGeom>
        </p:spPr>
        <p:txBody>
          <a:bodyPr/>
          <a:lstStyle>
            <a:lvl1pPr>
              <a:defRPr sz="1400" cap="all" baseline="0">
                <a:solidFill>
                  <a:schemeClr val="accent1"/>
                </a:solidFill>
              </a:defRPr>
            </a:lvl1pPr>
            <a:lvl2pPr marL="0" indent="0">
              <a:buNone/>
              <a:defRPr/>
            </a:lvl2pPr>
          </a:lstStyle>
          <a:p>
            <a:pPr lvl="0"/>
            <a:r>
              <a:rPr lang="en-US" dirty="0"/>
              <a:t>Sub-heading</a:t>
            </a:r>
          </a:p>
        </p:txBody>
      </p:sp>
      <p:pic>
        <p:nvPicPr>
          <p:cNvPr id="15" name="Picture 14">
            <a:extLst>
              <a:ext uri="{FF2B5EF4-FFF2-40B4-BE49-F238E27FC236}">
                <a16:creationId xmlns:a16="http://schemas.microsoft.com/office/drawing/2014/main" id="{C3051545-105F-08D2-B107-1E6D12C46F3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760458" y="4826214"/>
            <a:ext cx="965250" cy="123831"/>
          </a:xfrm>
          <a:prstGeom prst="rect">
            <a:avLst/>
          </a:prstGeom>
        </p:spPr>
      </p:pic>
      <p:cxnSp>
        <p:nvCxnSpPr>
          <p:cNvPr id="8" name="Straight Connector 7">
            <a:extLst>
              <a:ext uri="{FF2B5EF4-FFF2-40B4-BE49-F238E27FC236}">
                <a16:creationId xmlns:a16="http://schemas.microsoft.com/office/drawing/2014/main" id="{4F46F098-0A24-3139-CAEC-89CDA46F32C6}"/>
              </a:ext>
            </a:extLst>
          </p:cNvPr>
          <p:cNvCxnSpPr>
            <a:cxnSpLocks/>
          </p:cNvCxnSpPr>
          <p:nvPr userDrawn="1"/>
        </p:nvCxnSpPr>
        <p:spPr>
          <a:xfrm>
            <a:off x="255420" y="4617778"/>
            <a:ext cx="8896967"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96EE3D95-63F3-124F-3D29-17929067ADE2}"/>
              </a:ext>
            </a:extLst>
          </p:cNvPr>
          <p:cNvSpPr>
            <a:spLocks noGrp="1"/>
          </p:cNvSpPr>
          <p:nvPr>
            <p:ph idx="1"/>
          </p:nvPr>
        </p:nvSpPr>
        <p:spPr>
          <a:xfrm>
            <a:off x="389057" y="1829857"/>
            <a:ext cx="4459568" cy="2100802"/>
          </a:xfrm>
          <a:prstGeom prst="rect">
            <a:avLst/>
          </a:prstGeom>
        </p:spPr>
        <p:txBody>
          <a:bodyPr/>
          <a:lstStyle>
            <a:lvl1pPr>
              <a:defRPr sz="1100" b="0" i="0">
                <a:solidFill>
                  <a:schemeClr val="tx1"/>
                </a:solidFill>
                <a:latin typeface="Maven Pro Medium" pitchFamily="2" charset="77"/>
              </a:defRPr>
            </a:lvl1pPr>
            <a:lvl2pPr>
              <a:defRPr sz="900">
                <a:solidFill>
                  <a:schemeClr val="tx1"/>
                </a:solidFill>
              </a:defRPr>
            </a:lvl2pPr>
            <a:lvl3pPr>
              <a:defRPr sz="900">
                <a:solidFill>
                  <a:schemeClr val="tx1"/>
                </a:solidFill>
              </a:defRPr>
            </a:lvl3pPr>
            <a:lvl4pPr>
              <a:defRPr sz="900">
                <a:solidFill>
                  <a:schemeClr val="tx1"/>
                </a:solidFill>
              </a:defRPr>
            </a:lvl4pPr>
            <a:lvl5pPr>
              <a:defRPr sz="9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descr="Icon&#10;&#10;Description automatically generated">
            <a:extLst>
              <a:ext uri="{FF2B5EF4-FFF2-40B4-BE49-F238E27FC236}">
                <a16:creationId xmlns:a16="http://schemas.microsoft.com/office/drawing/2014/main" id="{4CAD757B-EBEC-55C8-EB6C-BA859FB0D6A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03396" y="651"/>
            <a:ext cx="2321044" cy="628682"/>
          </a:xfrm>
          <a:prstGeom prst="rect">
            <a:avLst/>
          </a:prstGeom>
        </p:spPr>
      </p:pic>
    </p:spTree>
    <p:extLst>
      <p:ext uri="{BB962C8B-B14F-4D97-AF65-F5344CB8AC3E}">
        <p14:creationId xmlns:p14="http://schemas.microsoft.com/office/powerpoint/2010/main" val="3515345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column text with background">
    <p:spTree>
      <p:nvGrpSpPr>
        <p:cNvPr id="1" name=""/>
        <p:cNvGrpSpPr/>
        <p:nvPr/>
      </p:nvGrpSpPr>
      <p:grpSpPr>
        <a:xfrm>
          <a:off x="0" y="0"/>
          <a:ext cx="0" cy="0"/>
          <a:chOff x="0" y="0"/>
          <a:chExt cx="0" cy="0"/>
        </a:xfrm>
      </p:grpSpPr>
      <p:pic>
        <p:nvPicPr>
          <p:cNvPr id="3" name="Picture 2" descr="Shape, circle&#10;&#10;Description automatically generated">
            <a:extLst>
              <a:ext uri="{FF2B5EF4-FFF2-40B4-BE49-F238E27FC236}">
                <a16:creationId xmlns:a16="http://schemas.microsoft.com/office/drawing/2014/main" id="{F20137B6-9CD5-6A8B-8277-E89B8E3F141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85612" y="0"/>
            <a:ext cx="7058388" cy="5153290"/>
          </a:xfrm>
          <a:prstGeom prst="rect">
            <a:avLst/>
          </a:prstGeom>
        </p:spPr>
      </p:pic>
      <p:pic>
        <p:nvPicPr>
          <p:cNvPr id="4" name="Graphic 3">
            <a:extLst>
              <a:ext uri="{FF2B5EF4-FFF2-40B4-BE49-F238E27FC236}">
                <a16:creationId xmlns:a16="http://schemas.microsoft.com/office/drawing/2014/main" id="{32AA2036-1941-A73A-001B-78A99B67BBC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814567" y="4831496"/>
            <a:ext cx="712945" cy="114580"/>
          </a:xfrm>
          <a:prstGeom prst="rect">
            <a:avLst/>
          </a:prstGeom>
        </p:spPr>
      </p:pic>
      <p:pic>
        <p:nvPicPr>
          <p:cNvPr id="5" name="Picture 4">
            <a:extLst>
              <a:ext uri="{FF2B5EF4-FFF2-40B4-BE49-F238E27FC236}">
                <a16:creationId xmlns:a16="http://schemas.microsoft.com/office/drawing/2014/main" id="{12F96435-7511-E8E3-F68D-EF119FD0256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760458" y="4826214"/>
            <a:ext cx="965250" cy="123831"/>
          </a:xfrm>
          <a:prstGeom prst="rect">
            <a:avLst/>
          </a:prstGeom>
        </p:spPr>
      </p:pic>
      <p:cxnSp>
        <p:nvCxnSpPr>
          <p:cNvPr id="6" name="Straight Connector 5">
            <a:extLst>
              <a:ext uri="{FF2B5EF4-FFF2-40B4-BE49-F238E27FC236}">
                <a16:creationId xmlns:a16="http://schemas.microsoft.com/office/drawing/2014/main" id="{A7101223-CE97-A966-C32C-9187F6ED4F49}"/>
              </a:ext>
            </a:extLst>
          </p:cNvPr>
          <p:cNvCxnSpPr>
            <a:cxnSpLocks/>
          </p:cNvCxnSpPr>
          <p:nvPr userDrawn="1"/>
        </p:nvCxnSpPr>
        <p:spPr>
          <a:xfrm>
            <a:off x="255420" y="4614868"/>
            <a:ext cx="8896967"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2FD4AB40-6061-75E5-249E-244AAC30C388}"/>
              </a:ext>
            </a:extLst>
          </p:cNvPr>
          <p:cNvSpPr>
            <a:spLocks noGrp="1"/>
          </p:cNvSpPr>
          <p:nvPr>
            <p:ph type="title" hasCustomPrompt="1"/>
          </p:nvPr>
        </p:nvSpPr>
        <p:spPr>
          <a:xfrm>
            <a:off x="389058" y="399693"/>
            <a:ext cx="6065529" cy="712568"/>
          </a:xfrm>
          <a:prstGeom prst="rect">
            <a:avLst/>
          </a:prstGeom>
        </p:spPr>
        <p:txBody>
          <a:bodyPr anchor="b" anchorCtr="0"/>
          <a:lstStyle>
            <a:lvl1pPr>
              <a:lnSpc>
                <a:spcPct val="100000"/>
              </a:lnSpc>
              <a:defRPr sz="2800">
                <a:solidFill>
                  <a:schemeClr val="tx1"/>
                </a:solidFill>
              </a:defRPr>
            </a:lvl1pPr>
          </a:lstStyle>
          <a:p>
            <a:r>
              <a:rPr lang="en-US" dirty="0"/>
              <a:t>Title</a:t>
            </a:r>
          </a:p>
        </p:txBody>
      </p:sp>
      <p:sp>
        <p:nvSpPr>
          <p:cNvPr id="9" name="Content Placeholder 2">
            <a:extLst>
              <a:ext uri="{FF2B5EF4-FFF2-40B4-BE49-F238E27FC236}">
                <a16:creationId xmlns:a16="http://schemas.microsoft.com/office/drawing/2014/main" id="{FDB23435-8656-765E-8BFB-98A65E4D499F}"/>
              </a:ext>
            </a:extLst>
          </p:cNvPr>
          <p:cNvSpPr>
            <a:spLocks noGrp="1"/>
          </p:cNvSpPr>
          <p:nvPr>
            <p:ph idx="1"/>
          </p:nvPr>
        </p:nvSpPr>
        <p:spPr>
          <a:xfrm>
            <a:off x="389057" y="1829857"/>
            <a:ext cx="4459568" cy="2100802"/>
          </a:xfrm>
          <a:prstGeom prst="rect">
            <a:avLst/>
          </a:prstGeom>
        </p:spPr>
        <p:txBody>
          <a:bodyPr/>
          <a:lstStyle>
            <a:lvl1pPr>
              <a:defRPr sz="1100" b="0" i="0">
                <a:solidFill>
                  <a:schemeClr val="tx1"/>
                </a:solidFill>
                <a:latin typeface="Maven Pro Medium" pitchFamily="2" charset="77"/>
              </a:defRPr>
            </a:lvl1pPr>
            <a:lvl2pPr>
              <a:defRPr sz="900">
                <a:solidFill>
                  <a:schemeClr val="tx1"/>
                </a:solidFill>
                <a:latin typeface="+mn-lt"/>
              </a:defRPr>
            </a:lvl2pPr>
            <a:lvl3pPr>
              <a:defRPr sz="900">
                <a:solidFill>
                  <a:schemeClr val="tx1"/>
                </a:solidFill>
                <a:latin typeface="+mn-lt"/>
              </a:defRPr>
            </a:lvl3pPr>
            <a:lvl4pPr>
              <a:defRPr sz="900">
                <a:solidFill>
                  <a:schemeClr val="tx1"/>
                </a:solidFill>
                <a:latin typeface="+mn-lt"/>
              </a:defRPr>
            </a:lvl4pPr>
            <a:lvl5pPr>
              <a:defRPr sz="90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0">
            <a:extLst>
              <a:ext uri="{FF2B5EF4-FFF2-40B4-BE49-F238E27FC236}">
                <a16:creationId xmlns:a16="http://schemas.microsoft.com/office/drawing/2014/main" id="{F7A643DA-72AB-987B-BC9A-76CC70B82360}"/>
              </a:ext>
            </a:extLst>
          </p:cNvPr>
          <p:cNvSpPr>
            <a:spLocks noGrp="1"/>
          </p:cNvSpPr>
          <p:nvPr>
            <p:ph type="body" sz="quarter" idx="11" hasCustomPrompt="1"/>
          </p:nvPr>
        </p:nvSpPr>
        <p:spPr>
          <a:xfrm>
            <a:off x="389059" y="1240828"/>
            <a:ext cx="6065528" cy="251133"/>
          </a:xfrm>
          <a:prstGeom prst="rect">
            <a:avLst/>
          </a:prstGeom>
        </p:spPr>
        <p:txBody>
          <a:bodyPr/>
          <a:lstStyle>
            <a:lvl1pPr>
              <a:defRPr sz="1400" cap="all" baseline="0">
                <a:solidFill>
                  <a:schemeClr val="accent1"/>
                </a:solidFill>
              </a:defRPr>
            </a:lvl1pPr>
            <a:lvl2pPr marL="0" indent="0">
              <a:buNone/>
              <a:defRPr/>
            </a:lvl2pPr>
          </a:lstStyle>
          <a:p>
            <a:pPr lvl="0"/>
            <a:r>
              <a:rPr lang="en-US" dirty="0"/>
              <a:t>Sub-heading</a:t>
            </a:r>
          </a:p>
        </p:txBody>
      </p:sp>
      <p:pic>
        <p:nvPicPr>
          <p:cNvPr id="2" name="Picture 1" descr="Icon&#10;&#10;Description automatically generated">
            <a:extLst>
              <a:ext uri="{FF2B5EF4-FFF2-40B4-BE49-F238E27FC236}">
                <a16:creationId xmlns:a16="http://schemas.microsoft.com/office/drawing/2014/main" id="{D0157C14-873A-4E2B-D3FD-6DD7F5AE89E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03396" y="651"/>
            <a:ext cx="2321044" cy="628682"/>
          </a:xfrm>
          <a:prstGeom prst="rect">
            <a:avLst/>
          </a:prstGeom>
        </p:spPr>
      </p:pic>
    </p:spTree>
    <p:extLst>
      <p:ext uri="{BB962C8B-B14F-4D97-AF65-F5344CB8AC3E}">
        <p14:creationId xmlns:p14="http://schemas.microsoft.com/office/powerpoint/2010/main" val="3383542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D44693F-AF65-2D72-FC77-EEDAFCEA0EA7}"/>
              </a:ext>
            </a:extLst>
          </p:cNvPr>
          <p:cNvSpPr txBox="1"/>
          <p:nvPr userDrawn="1"/>
        </p:nvSpPr>
        <p:spPr>
          <a:xfrm>
            <a:off x="271463" y="4792982"/>
            <a:ext cx="2686049" cy="145732"/>
          </a:xfrm>
          <a:prstGeom prst="rect">
            <a:avLst/>
          </a:prstGeom>
          <a:noFill/>
        </p:spPr>
        <p:txBody>
          <a:bodyPr wrap="square" lIns="0" tIns="0" rIns="0" bIns="0" rtlCol="0">
            <a:noAutofit/>
          </a:bodyPr>
          <a:lstStyle/>
          <a:p>
            <a:pPr>
              <a:lnSpc>
                <a:spcPct val="100000"/>
              </a:lnSpc>
            </a:pPr>
            <a:endParaRPr lang="en-GB" sz="600" cap="all" baseline="0" dirty="0">
              <a:solidFill>
                <a:schemeClr val="tx1"/>
              </a:solidFill>
            </a:endParaRPr>
          </a:p>
        </p:txBody>
      </p:sp>
    </p:spTree>
    <p:extLst>
      <p:ext uri="{BB962C8B-B14F-4D97-AF65-F5344CB8AC3E}">
        <p14:creationId xmlns:p14="http://schemas.microsoft.com/office/powerpoint/2010/main" val="809970619"/>
      </p:ext>
    </p:extLst>
  </p:cSld>
  <p:clrMap bg1="lt1" tx1="dk1" bg2="lt2" tx2="dk2" accent1="accent1" accent2="accent2" accent3="accent3" accent4="accent4" accent5="accent5" accent6="accent6" hlink="hlink" folHlink="folHlink"/>
  <p:sldLayoutIdLst>
    <p:sldLayoutId id="2147483657" r:id="rId1"/>
    <p:sldLayoutId id="2147483683" r:id="rId2"/>
    <p:sldLayoutId id="2147483664" r:id="rId3"/>
    <p:sldLayoutId id="2147483663" r:id="rId4"/>
    <p:sldLayoutId id="2147483680" r:id="rId5"/>
    <p:sldLayoutId id="2147483665" r:id="rId6"/>
    <p:sldLayoutId id="2147483666" r:id="rId7"/>
    <p:sldLayoutId id="2147483667" r:id="rId8"/>
    <p:sldLayoutId id="2147483679" r:id="rId9"/>
    <p:sldLayoutId id="2147483658" r:id="rId10"/>
    <p:sldLayoutId id="2147483675" r:id="rId11"/>
    <p:sldLayoutId id="2147483674" r:id="rId12"/>
    <p:sldLayoutId id="2147483676" r:id="rId13"/>
    <p:sldLayoutId id="2147483677" r:id="rId14"/>
    <p:sldLayoutId id="2147483672" r:id="rId15"/>
    <p:sldLayoutId id="2147483668" r:id="rId16"/>
    <p:sldLayoutId id="2147483669" r:id="rId17"/>
    <p:sldLayoutId id="2147483659" r:id="rId18"/>
    <p:sldLayoutId id="2147483670" r:id="rId19"/>
    <p:sldLayoutId id="2147483671" r:id="rId20"/>
    <p:sldLayoutId id="2147483673" r:id="rId21"/>
    <p:sldLayoutId id="2147483681" r:id="rId22"/>
    <p:sldLayoutId id="2147483682"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685800" rtl="0" eaLnBrk="1" latinLnBrk="0" hangingPunct="1">
        <a:lnSpc>
          <a:spcPts val="1400"/>
        </a:lnSpc>
        <a:spcBef>
          <a:spcPct val="0"/>
        </a:spcBef>
        <a:buNone/>
        <a:defRPr sz="2000" b="1" kern="1200">
          <a:solidFill>
            <a:schemeClr val="tx1"/>
          </a:solidFill>
          <a:latin typeface="+mj-lt"/>
          <a:ea typeface="+mj-ea"/>
          <a:cs typeface="+mj-cs"/>
        </a:defRPr>
      </a:lvl1pPr>
    </p:titleStyle>
    <p:bodyStyle>
      <a:lvl1pPr marL="0" indent="0" algn="l" defTabSz="685800" rtl="0" eaLnBrk="1" latinLnBrk="0" hangingPunct="1">
        <a:lnSpc>
          <a:spcPts val="1400"/>
        </a:lnSpc>
        <a:spcBef>
          <a:spcPts val="900"/>
        </a:spcBef>
        <a:buFont typeface="Arial" panose="020B0604020202020204" pitchFamily="34" charset="0"/>
        <a:buNone/>
        <a:defRPr sz="800" kern="1200">
          <a:solidFill>
            <a:schemeClr val="tx1"/>
          </a:solidFill>
          <a:latin typeface="+mn-lt"/>
          <a:ea typeface="+mn-ea"/>
          <a:cs typeface="+mn-cs"/>
        </a:defRPr>
      </a:lvl1pPr>
      <a:lvl2pPr marL="88900" indent="-88900"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2pPr>
      <a:lvl3pPr marL="179388" indent="-90488"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3pPr>
      <a:lvl4pPr marL="269875" indent="-88900"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4pPr>
      <a:lvl5pPr marL="360363" indent="-90488"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4" userDrawn="1">
          <p15:clr>
            <a:srgbClr val="F26B43"/>
          </p15:clr>
        </p15:guide>
        <p15:guide id="2" pos="2880" userDrawn="1">
          <p15:clr>
            <a:srgbClr val="F26B43"/>
          </p15:clr>
        </p15:guide>
        <p15:guide id="3" pos="537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hyperlink" Target="https://www.harwin.com/connectors-hardware/flecto-floating-connectors/flecto-floating-connectors-0-50mm-pitch-pcb-signal-power-connectors/?utm_source=harwin&amp;utm_medium=ptm&amp;utm_campaign=ptm-flecto-overview" TargetMode="External"/><Relationship Id="rId7" Type="http://schemas.openxmlformats.org/officeDocument/2006/relationships/image" Target="../media/image43.jpg"/><Relationship Id="rId2" Type="http://schemas.openxmlformats.org/officeDocument/2006/relationships/hyperlink" Target="https://www.harwin.com/connectors-hardware/flecto-floating-connectors/flecto-floating-connectors-0-50mm-pitch-pcb-signal-connectors/?utm_source=harwin&amp;utm_medium=ptm&amp;utm_campaign=ptm-flecto-overview" TargetMode="External"/><Relationship Id="rId1" Type="http://schemas.openxmlformats.org/officeDocument/2006/relationships/slideLayout" Target="../slideLayouts/slideLayout7.xml"/><Relationship Id="rId6" Type="http://schemas.openxmlformats.org/officeDocument/2006/relationships/image" Target="../media/image42.jpg"/><Relationship Id="rId5" Type="http://schemas.openxmlformats.org/officeDocument/2006/relationships/hyperlink" Target="https://www.harwin.com/connectors-hardware/flecto-floating-connectors/flecto-floating-connectors-0-80mm-pitch-pcb-signal-connectors/?utm_source=harwin&amp;utm_medium=ptm&amp;utm_campaign=ptm-flecto-overview" TargetMode="External"/><Relationship Id="rId4" Type="http://schemas.openxmlformats.org/officeDocument/2006/relationships/hyperlink" Target="https://www.harwin.com/connectors-hardware/flecto-floating-connectors/flecto-floating-connectors-0-635mm-pitch-pcb-signal-connectors/?utm_source=harwin&amp;utm_medium=ptm&amp;utm_campaign=ptm-flecto-overview" TargetMode="External"/><Relationship Id="rId9" Type="http://schemas.openxmlformats.org/officeDocument/2006/relationships/image" Target="../media/image45.jpg"/></Relationships>
</file>

<file path=ppt/slides/_rels/slide1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7.xml"/><Relationship Id="rId5" Type="http://schemas.openxmlformats.org/officeDocument/2006/relationships/image" Target="../media/image49.jpg"/><Relationship Id="rId4" Type="http://schemas.openxmlformats.org/officeDocument/2006/relationships/image" Target="../media/image48.jpg"/></Relationships>
</file>

<file path=ppt/slides/_rels/slide1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7.xml"/><Relationship Id="rId5" Type="http://schemas.openxmlformats.org/officeDocument/2006/relationships/image" Target="../media/image53.jpg"/><Relationship Id="rId4" Type="http://schemas.openxmlformats.org/officeDocument/2006/relationships/image" Target="../media/image52.jpg"/></Relationships>
</file>

<file path=ppt/slides/_rels/slide1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hyperlink" Target="https://cdn.harwin.com/pdfs/C057XX_FLECTO_Floating_Connectors.pdf"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harwin.com/connectors-hardware/flecto-floating-connectors/?utm_source=harwin&amp;utm_medium=ptm&amp;utm_campaign=ptm-flecto-overview"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www.harwin.com/?utm_source=harwin&amp;utm_medium=ptm&amp;utm_campaign=ptm-flecto-overview" TargetMode="Externa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hyperlink" Target="https://www.harwin.com/?utm_source=harwin&amp;utm_medium=ptm&amp;utm_campaign=ptm-flecto-overview" TargetMode="External"/><Relationship Id="rId2" Type="http://schemas.openxmlformats.org/officeDocument/2006/relationships/hyperlink" Target="https://www.harwin.com/contact/?utm_source=harwin&amp;utm_medium=ptm&amp;utm_campaign=ptm-flecto-overview" TargetMode="Externa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cdn.harwin.com/pdfs/HT090xx_FLECTO_General_Testing.pdf" TargetMode="External"/><Relationship Id="rId2" Type="http://schemas.openxmlformats.org/officeDocument/2006/relationships/image" Target="../media/image34.jp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white text on a black background&#10;&#10;Description automatically generated">
            <a:extLst>
              <a:ext uri="{FF2B5EF4-FFF2-40B4-BE49-F238E27FC236}">
                <a16:creationId xmlns:a16="http://schemas.microsoft.com/office/drawing/2014/main" id="{A0C10221-0A70-7F05-56C2-22059E69C5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456" y="3834359"/>
            <a:ext cx="2606040" cy="515682"/>
          </a:xfrm>
          <a:prstGeom prst="rect">
            <a:avLst/>
          </a:prstGeom>
        </p:spPr>
      </p:pic>
      <p:pic>
        <p:nvPicPr>
          <p:cNvPr id="5" name="Picture 4" descr="Logo, icon&#10;&#10;Description automatically generated with medium confidence">
            <a:extLst>
              <a:ext uri="{FF2B5EF4-FFF2-40B4-BE49-F238E27FC236}">
                <a16:creationId xmlns:a16="http://schemas.microsoft.com/office/drawing/2014/main" id="{229F4922-B23A-7215-0257-2D7F018001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12520" y="0"/>
            <a:ext cx="795844" cy="646889"/>
          </a:xfrm>
          <a:prstGeom prst="rect">
            <a:avLst/>
          </a:prstGeom>
        </p:spPr>
      </p:pic>
    </p:spTree>
    <p:extLst>
      <p:ext uri="{BB962C8B-B14F-4D97-AF65-F5344CB8AC3E}">
        <p14:creationId xmlns:p14="http://schemas.microsoft.com/office/powerpoint/2010/main" val="2029477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56BDDC-6623-401E-E7EB-033CFCCEA5CF}"/>
              </a:ext>
            </a:extLst>
          </p:cNvPr>
          <p:cNvSpPr>
            <a:spLocks noGrp="1"/>
          </p:cNvSpPr>
          <p:nvPr>
            <p:ph type="body" sz="quarter" idx="13"/>
          </p:nvPr>
        </p:nvSpPr>
        <p:spPr>
          <a:xfrm>
            <a:off x="389059" y="930874"/>
            <a:ext cx="5978350" cy="251133"/>
          </a:xfrm>
        </p:spPr>
        <p:txBody>
          <a:bodyPr/>
          <a:lstStyle/>
          <a:p>
            <a:r>
              <a:rPr lang="en-GB" dirty="0"/>
              <a:t>FINE PITCH OPTIONS</a:t>
            </a:r>
          </a:p>
        </p:txBody>
      </p:sp>
      <p:cxnSp>
        <p:nvCxnSpPr>
          <p:cNvPr id="8" name="Straight Connector 7">
            <a:extLst>
              <a:ext uri="{FF2B5EF4-FFF2-40B4-BE49-F238E27FC236}">
                <a16:creationId xmlns:a16="http://schemas.microsoft.com/office/drawing/2014/main" id="{AB754214-F2FE-21DA-F48A-60D13C9C9E9A}"/>
              </a:ext>
            </a:extLst>
          </p:cNvPr>
          <p:cNvCxnSpPr>
            <a:cxnSpLocks/>
          </p:cNvCxnSpPr>
          <p:nvPr/>
        </p:nvCxnSpPr>
        <p:spPr>
          <a:xfrm>
            <a:off x="278969" y="3665579"/>
            <a:ext cx="8578312"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F0902CC0-45B5-8033-E27E-7A7C0F001DE8}"/>
              </a:ext>
            </a:extLst>
          </p:cNvPr>
          <p:cNvSpPr txBox="1">
            <a:spLocks/>
          </p:cNvSpPr>
          <p:nvPr/>
        </p:nvSpPr>
        <p:spPr>
          <a:xfrm>
            <a:off x="389058" y="3664238"/>
            <a:ext cx="8468222" cy="950619"/>
          </a:xfrm>
          <a:prstGeom prst="rect">
            <a:avLst/>
          </a:prstGeom>
        </p:spPr>
        <p:txBody>
          <a:bodyPr anchor="ctr"/>
          <a:lstStyle>
            <a:lvl1pPr marL="0" indent="0" algn="l" defTabSz="685800" rtl="0" eaLnBrk="1" latinLnBrk="0" hangingPunct="1">
              <a:lnSpc>
                <a:spcPts val="1400"/>
              </a:lnSpc>
              <a:spcBef>
                <a:spcPts val="900"/>
              </a:spcBef>
              <a:buFont typeface="Arial" panose="020B0604020202020204" pitchFamily="34" charset="0"/>
              <a:buNone/>
              <a:defRPr sz="800" kern="1200">
                <a:solidFill>
                  <a:schemeClr val="tx1"/>
                </a:solidFill>
                <a:latin typeface="+mn-lt"/>
                <a:ea typeface="+mn-ea"/>
                <a:cs typeface="+mn-cs"/>
              </a:defRPr>
            </a:lvl1pPr>
            <a:lvl2pPr marL="88900" indent="-88900"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2pPr>
            <a:lvl3pPr marL="179388" indent="-90488"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3pPr>
            <a:lvl4pPr marL="269875" indent="-88900"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4pPr>
            <a:lvl5pPr marL="360363" indent="-90488"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1300"/>
              </a:lnSpc>
              <a:spcBef>
                <a:spcPts val="0"/>
              </a:spcBef>
            </a:pPr>
            <a:r>
              <a:rPr lang="en-US" sz="800" dirty="0"/>
              <a:t>Flecto is available in 3 different pitches, with the smallest pitch also available with power pins:</a:t>
            </a:r>
          </a:p>
          <a:p>
            <a:pPr marL="171450" indent="-171450">
              <a:lnSpc>
                <a:spcPts val="1300"/>
              </a:lnSpc>
              <a:spcBef>
                <a:spcPts val="0"/>
              </a:spcBef>
              <a:buClr>
                <a:srgbClr val="ED1944"/>
              </a:buClr>
              <a:buFont typeface="Wingdings" panose="05000000000000000000" pitchFamily="2" charset="2"/>
              <a:buChar char="§"/>
            </a:pPr>
            <a:r>
              <a:rPr lang="en-US" b="1" dirty="0">
                <a:hlinkClick r:id="rId2"/>
              </a:rPr>
              <a:t>F10</a:t>
            </a:r>
            <a:r>
              <a:rPr lang="en-US" dirty="0">
                <a:hlinkClick r:id="rId2"/>
              </a:rPr>
              <a:t> and </a:t>
            </a:r>
            <a:r>
              <a:rPr lang="en-US" b="1" dirty="0">
                <a:hlinkClick r:id="rId2"/>
              </a:rPr>
              <a:t>F12</a:t>
            </a:r>
            <a:r>
              <a:rPr lang="en-US" dirty="0">
                <a:hlinkClick r:id="rId2"/>
              </a:rPr>
              <a:t> series</a:t>
            </a:r>
            <a:r>
              <a:rPr lang="en-US" dirty="0"/>
              <a:t> = 0.50mm (.0197”) pitch - all signal, F10 does not mate with F12</a:t>
            </a:r>
          </a:p>
          <a:p>
            <a:pPr marL="171450" indent="-171450">
              <a:lnSpc>
                <a:spcPts val="1300"/>
              </a:lnSpc>
              <a:spcBef>
                <a:spcPts val="0"/>
              </a:spcBef>
              <a:buClr>
                <a:srgbClr val="ED1944"/>
              </a:buClr>
              <a:buFont typeface="Wingdings" panose="05000000000000000000" pitchFamily="2" charset="2"/>
              <a:buChar char="§"/>
            </a:pPr>
            <a:r>
              <a:rPr lang="en-US" sz="800" b="1" dirty="0">
                <a:hlinkClick r:id="rId3"/>
              </a:rPr>
              <a:t>F11</a:t>
            </a:r>
            <a:r>
              <a:rPr lang="en-US" sz="800" dirty="0">
                <a:hlinkClick r:id="rId3"/>
              </a:rPr>
              <a:t> series</a:t>
            </a:r>
            <a:r>
              <a:rPr lang="en-US" sz="800" dirty="0"/>
              <a:t> = 0.5mm </a:t>
            </a:r>
            <a:r>
              <a:rPr lang="en-US" dirty="0"/>
              <a:t>(.0197”) </a:t>
            </a:r>
            <a:r>
              <a:rPr lang="en-US" sz="800" dirty="0"/>
              <a:t>pitch - signal + power</a:t>
            </a:r>
          </a:p>
          <a:p>
            <a:pPr marL="171450" indent="-171450">
              <a:lnSpc>
                <a:spcPts val="1300"/>
              </a:lnSpc>
              <a:spcBef>
                <a:spcPts val="0"/>
              </a:spcBef>
              <a:buClr>
                <a:srgbClr val="ED1944"/>
              </a:buClr>
              <a:buFont typeface="Wingdings" panose="05000000000000000000" pitchFamily="2" charset="2"/>
              <a:buChar char="§"/>
            </a:pPr>
            <a:r>
              <a:rPr lang="en-US" b="1" dirty="0">
                <a:hlinkClick r:id="rId4"/>
              </a:rPr>
              <a:t>F20</a:t>
            </a:r>
            <a:r>
              <a:rPr lang="en-US" dirty="0">
                <a:hlinkClick r:id="rId4"/>
              </a:rPr>
              <a:t> series</a:t>
            </a:r>
            <a:r>
              <a:rPr lang="en-US" dirty="0"/>
              <a:t> = 0.635mm (.025”) pitch</a:t>
            </a:r>
          </a:p>
          <a:p>
            <a:pPr marL="171450" indent="-171450">
              <a:lnSpc>
                <a:spcPts val="1300"/>
              </a:lnSpc>
              <a:spcBef>
                <a:spcPts val="0"/>
              </a:spcBef>
              <a:buClr>
                <a:srgbClr val="ED1944"/>
              </a:buClr>
              <a:buFont typeface="Wingdings" panose="05000000000000000000" pitchFamily="2" charset="2"/>
              <a:buChar char="§"/>
            </a:pPr>
            <a:r>
              <a:rPr lang="en-US" sz="800" b="1" dirty="0">
                <a:hlinkClick r:id="rId5"/>
              </a:rPr>
              <a:t>F30</a:t>
            </a:r>
            <a:r>
              <a:rPr lang="en-US" sz="800" dirty="0">
                <a:hlinkClick r:id="rId5"/>
              </a:rPr>
              <a:t> series</a:t>
            </a:r>
            <a:r>
              <a:rPr lang="en-US" sz="800" dirty="0"/>
              <a:t> = 0.80mm (.0315”) pitch</a:t>
            </a:r>
          </a:p>
        </p:txBody>
      </p:sp>
      <p:sp>
        <p:nvSpPr>
          <p:cNvPr id="5" name="TextBox 4">
            <a:extLst>
              <a:ext uri="{FF2B5EF4-FFF2-40B4-BE49-F238E27FC236}">
                <a16:creationId xmlns:a16="http://schemas.microsoft.com/office/drawing/2014/main" id="{5C0538AE-B225-F253-CCE1-3CB560675171}"/>
              </a:ext>
            </a:extLst>
          </p:cNvPr>
          <p:cNvSpPr txBox="1"/>
          <p:nvPr/>
        </p:nvSpPr>
        <p:spPr>
          <a:xfrm>
            <a:off x="542413" y="3245399"/>
            <a:ext cx="1503680" cy="276999"/>
          </a:xfrm>
          <a:prstGeom prst="rect">
            <a:avLst/>
          </a:prstGeom>
          <a:noFill/>
        </p:spPr>
        <p:txBody>
          <a:bodyPr wrap="square" rtlCol="0">
            <a:spAutoFit/>
          </a:bodyPr>
          <a:lstStyle/>
          <a:p>
            <a:pPr algn="ctr"/>
            <a:r>
              <a:rPr lang="en-GB" sz="1200" dirty="0"/>
              <a:t>F10/F12: 0.50mm</a:t>
            </a:r>
          </a:p>
        </p:txBody>
      </p:sp>
      <p:sp>
        <p:nvSpPr>
          <p:cNvPr id="6" name="TextBox 5">
            <a:extLst>
              <a:ext uri="{FF2B5EF4-FFF2-40B4-BE49-F238E27FC236}">
                <a16:creationId xmlns:a16="http://schemas.microsoft.com/office/drawing/2014/main" id="{8DD31DD3-A519-9F67-8686-D42A530C2438}"/>
              </a:ext>
            </a:extLst>
          </p:cNvPr>
          <p:cNvSpPr txBox="1"/>
          <p:nvPr/>
        </p:nvSpPr>
        <p:spPr>
          <a:xfrm>
            <a:off x="2847552" y="3240611"/>
            <a:ext cx="1124036" cy="276999"/>
          </a:xfrm>
          <a:prstGeom prst="rect">
            <a:avLst/>
          </a:prstGeom>
          <a:noFill/>
        </p:spPr>
        <p:txBody>
          <a:bodyPr wrap="square" rtlCol="0">
            <a:spAutoFit/>
          </a:bodyPr>
          <a:lstStyle/>
          <a:p>
            <a:pPr algn="ctr"/>
            <a:r>
              <a:rPr lang="en-GB" sz="1200" dirty="0"/>
              <a:t>F11: 0.5mm</a:t>
            </a:r>
          </a:p>
        </p:txBody>
      </p:sp>
      <p:sp>
        <p:nvSpPr>
          <p:cNvPr id="7" name="TextBox 6">
            <a:extLst>
              <a:ext uri="{FF2B5EF4-FFF2-40B4-BE49-F238E27FC236}">
                <a16:creationId xmlns:a16="http://schemas.microsoft.com/office/drawing/2014/main" id="{6FDBED5B-DF88-CE9D-A618-102B404EBF0F}"/>
              </a:ext>
            </a:extLst>
          </p:cNvPr>
          <p:cNvSpPr txBox="1"/>
          <p:nvPr/>
        </p:nvSpPr>
        <p:spPr>
          <a:xfrm>
            <a:off x="4929449" y="3239011"/>
            <a:ext cx="1245588" cy="276999"/>
          </a:xfrm>
          <a:prstGeom prst="rect">
            <a:avLst/>
          </a:prstGeom>
          <a:noFill/>
        </p:spPr>
        <p:txBody>
          <a:bodyPr wrap="square" rtlCol="0">
            <a:spAutoFit/>
          </a:bodyPr>
          <a:lstStyle/>
          <a:p>
            <a:pPr algn="ctr"/>
            <a:r>
              <a:rPr lang="en-GB" sz="1200" dirty="0"/>
              <a:t>F20: 0.635mm</a:t>
            </a:r>
          </a:p>
        </p:txBody>
      </p:sp>
      <p:sp>
        <p:nvSpPr>
          <p:cNvPr id="9" name="TextBox 8">
            <a:extLst>
              <a:ext uri="{FF2B5EF4-FFF2-40B4-BE49-F238E27FC236}">
                <a16:creationId xmlns:a16="http://schemas.microsoft.com/office/drawing/2014/main" id="{B2A40C7A-25C6-6AA6-F086-AEFC0729662A}"/>
              </a:ext>
            </a:extLst>
          </p:cNvPr>
          <p:cNvSpPr txBox="1"/>
          <p:nvPr/>
        </p:nvSpPr>
        <p:spPr>
          <a:xfrm>
            <a:off x="6944506" y="3239010"/>
            <a:ext cx="1245587" cy="276999"/>
          </a:xfrm>
          <a:prstGeom prst="rect">
            <a:avLst/>
          </a:prstGeom>
          <a:noFill/>
        </p:spPr>
        <p:txBody>
          <a:bodyPr wrap="square" rtlCol="0">
            <a:spAutoFit/>
          </a:bodyPr>
          <a:lstStyle/>
          <a:p>
            <a:pPr algn="ctr"/>
            <a:r>
              <a:rPr lang="en-GB" sz="1200" dirty="0"/>
              <a:t>F30: 0.80mm</a:t>
            </a:r>
          </a:p>
        </p:txBody>
      </p:sp>
      <p:pic>
        <p:nvPicPr>
          <p:cNvPr id="11" name="Picture 10" descr="A close-up of a computer chip&#10;&#10;Description automatically generated">
            <a:extLst>
              <a:ext uri="{FF2B5EF4-FFF2-40B4-BE49-F238E27FC236}">
                <a16:creationId xmlns:a16="http://schemas.microsoft.com/office/drawing/2014/main" id="{6AB0E780-2B98-8E62-DC0D-C3285A2A8D1B}"/>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13744" t="21281" r="13044" b="20394"/>
          <a:stretch/>
        </p:blipFill>
        <p:spPr>
          <a:xfrm>
            <a:off x="278969" y="1529574"/>
            <a:ext cx="2030569" cy="1617681"/>
          </a:xfrm>
          <a:prstGeom prst="rect">
            <a:avLst/>
          </a:prstGeom>
        </p:spPr>
      </p:pic>
      <p:pic>
        <p:nvPicPr>
          <p:cNvPr id="14" name="Picture 13" descr="A black electronic device with gold colored connectors&#10;&#10;Description automatically generated with medium confidence">
            <a:extLst>
              <a:ext uri="{FF2B5EF4-FFF2-40B4-BE49-F238E27FC236}">
                <a16:creationId xmlns:a16="http://schemas.microsoft.com/office/drawing/2014/main" id="{F147E52A-2614-2338-ED06-77F101301DB8}"/>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2561" t="19179" r="13044" b="18054"/>
          <a:stretch/>
        </p:blipFill>
        <p:spPr>
          <a:xfrm>
            <a:off x="2444370" y="1518540"/>
            <a:ext cx="1930400" cy="1628715"/>
          </a:xfrm>
          <a:prstGeom prst="rect">
            <a:avLst/>
          </a:prstGeom>
        </p:spPr>
      </p:pic>
      <p:pic>
        <p:nvPicPr>
          <p:cNvPr id="16" name="Picture 15" descr="A black rectangular object with gold colored connectors&#10;&#10;Description automatically generated">
            <a:extLst>
              <a:ext uri="{FF2B5EF4-FFF2-40B4-BE49-F238E27FC236}">
                <a16:creationId xmlns:a16="http://schemas.microsoft.com/office/drawing/2014/main" id="{12F829AC-11F4-E9DE-2FBB-E87758D7E93D}"/>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10461" t="23908" r="9317" b="24335"/>
          <a:stretch/>
        </p:blipFill>
        <p:spPr>
          <a:xfrm>
            <a:off x="4509602" y="1834518"/>
            <a:ext cx="2085283" cy="1345353"/>
          </a:xfrm>
          <a:prstGeom prst="rect">
            <a:avLst/>
          </a:prstGeom>
        </p:spPr>
      </p:pic>
      <p:pic>
        <p:nvPicPr>
          <p:cNvPr id="18" name="Picture 17" descr="A close-up of a computer chip&#10;&#10;Description automatically generated">
            <a:extLst>
              <a:ext uri="{FF2B5EF4-FFF2-40B4-BE49-F238E27FC236}">
                <a16:creationId xmlns:a16="http://schemas.microsoft.com/office/drawing/2014/main" id="{A764BB45-ABCB-723A-5271-980839F853E6}"/>
              </a:ext>
            </a:extLst>
          </p:cNvPr>
          <p:cNvPicPr>
            <a:picLocks noChangeAspect="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8357" t="22924" r="7964" b="27356"/>
          <a:stretch/>
        </p:blipFill>
        <p:spPr>
          <a:xfrm>
            <a:off x="6277321" y="1475372"/>
            <a:ext cx="2579959" cy="1532954"/>
          </a:xfrm>
          <a:prstGeom prst="rect">
            <a:avLst/>
          </a:prstGeom>
        </p:spPr>
      </p:pic>
    </p:spTree>
    <p:extLst>
      <p:ext uri="{BB962C8B-B14F-4D97-AF65-F5344CB8AC3E}">
        <p14:creationId xmlns:p14="http://schemas.microsoft.com/office/powerpoint/2010/main" val="130160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B754214-F2FE-21DA-F48A-60D13C9C9E9A}"/>
              </a:ext>
            </a:extLst>
          </p:cNvPr>
          <p:cNvCxnSpPr>
            <a:cxnSpLocks/>
          </p:cNvCxnSpPr>
          <p:nvPr/>
        </p:nvCxnSpPr>
        <p:spPr>
          <a:xfrm>
            <a:off x="278969" y="3665579"/>
            <a:ext cx="8578312"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 Placeholder 1">
            <a:extLst>
              <a:ext uri="{FF2B5EF4-FFF2-40B4-BE49-F238E27FC236}">
                <a16:creationId xmlns:a16="http://schemas.microsoft.com/office/drawing/2014/main" id="{971BE7F9-12FB-68B5-DFCD-A94D560C4834}"/>
              </a:ext>
            </a:extLst>
          </p:cNvPr>
          <p:cNvSpPr txBox="1">
            <a:spLocks/>
          </p:cNvSpPr>
          <p:nvPr/>
        </p:nvSpPr>
        <p:spPr>
          <a:xfrm>
            <a:off x="389059" y="930874"/>
            <a:ext cx="5978350" cy="251133"/>
          </a:xfrm>
          <a:prstGeom prst="rect">
            <a:avLst/>
          </a:prstGeom>
        </p:spPr>
        <p:txBody>
          <a:bodyPr/>
          <a:lstStyle>
            <a:lvl1pPr marL="0" indent="0" algn="l" defTabSz="685800" rtl="0" eaLnBrk="1" latinLnBrk="0" hangingPunct="1">
              <a:lnSpc>
                <a:spcPts val="1400"/>
              </a:lnSpc>
              <a:spcBef>
                <a:spcPts val="900"/>
              </a:spcBef>
              <a:buFont typeface="Arial" panose="020B0604020202020204" pitchFamily="34" charset="0"/>
              <a:buNone/>
              <a:defRPr sz="1400" kern="1200" cap="all" baseline="0">
                <a:solidFill>
                  <a:schemeClr val="accent1"/>
                </a:solidFill>
                <a:latin typeface="+mn-lt"/>
                <a:ea typeface="+mn-ea"/>
                <a:cs typeface="+mn-cs"/>
              </a:defRPr>
            </a:lvl1pPr>
            <a:lvl2pPr marL="0" indent="0" algn="l" defTabSz="685800" rtl="0" eaLnBrk="1" latinLnBrk="0" hangingPunct="1">
              <a:lnSpc>
                <a:spcPts val="1400"/>
              </a:lnSpc>
              <a:spcBef>
                <a:spcPts val="0"/>
              </a:spcBef>
              <a:buFont typeface="Arial" panose="020B0604020202020204" pitchFamily="34" charset="0"/>
              <a:buNone/>
              <a:defRPr sz="800" kern="1200">
                <a:solidFill>
                  <a:schemeClr val="tx1"/>
                </a:solidFill>
                <a:latin typeface="+mn-lt"/>
                <a:ea typeface="+mn-ea"/>
                <a:cs typeface="+mn-cs"/>
              </a:defRPr>
            </a:lvl2pPr>
            <a:lvl3pPr marL="179388" indent="-90488"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3pPr>
            <a:lvl4pPr marL="269875" indent="-88900"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4pPr>
            <a:lvl5pPr marL="360363" indent="-90488"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dirty="0">
                <a:solidFill>
                  <a:srgbClr val="ED1944"/>
                </a:solidFill>
                <a:ea typeface="DaxOT-Medium"/>
                <a:cs typeface="DaxOT-Regular"/>
              </a:rPr>
              <a:t>F10 series – 0.5</a:t>
            </a:r>
            <a:r>
              <a:rPr lang="en-GB" cap="none" dirty="0">
                <a:solidFill>
                  <a:srgbClr val="ED1944"/>
                </a:solidFill>
                <a:ea typeface="DaxOT-Medium"/>
                <a:cs typeface="DaxOT-Regular"/>
              </a:rPr>
              <a:t>mm</a:t>
            </a:r>
            <a:r>
              <a:rPr lang="en-GB" dirty="0">
                <a:solidFill>
                  <a:srgbClr val="ED1944"/>
                </a:solidFill>
                <a:ea typeface="DaxOT-Medium"/>
                <a:cs typeface="DaxOT-Regular"/>
              </a:rPr>
              <a:t> pitch: variable heights, all signal</a:t>
            </a:r>
            <a:endParaRPr lang="en-GB" dirty="0">
              <a:solidFill>
                <a:srgbClr val="ED1944"/>
              </a:solidFill>
              <a:cs typeface="DaxOT-Regular"/>
            </a:endParaRPr>
          </a:p>
        </p:txBody>
      </p:sp>
      <p:sp>
        <p:nvSpPr>
          <p:cNvPr id="3" name="Content Placeholder 2">
            <a:extLst>
              <a:ext uri="{FF2B5EF4-FFF2-40B4-BE49-F238E27FC236}">
                <a16:creationId xmlns:a16="http://schemas.microsoft.com/office/drawing/2014/main" id="{8AA19287-FAD0-7F19-A4BC-C59585C9A6E7}"/>
              </a:ext>
            </a:extLst>
          </p:cNvPr>
          <p:cNvSpPr txBox="1">
            <a:spLocks/>
          </p:cNvSpPr>
          <p:nvPr/>
        </p:nvSpPr>
        <p:spPr>
          <a:xfrm>
            <a:off x="389058" y="3664238"/>
            <a:ext cx="8468222" cy="950619"/>
          </a:xfrm>
          <a:prstGeom prst="rect">
            <a:avLst/>
          </a:prstGeom>
        </p:spPr>
        <p:txBody>
          <a:bodyPr anchor="ctr"/>
          <a:lstStyle>
            <a:lvl1pPr marL="0" indent="0" algn="l" defTabSz="685800" rtl="0" eaLnBrk="1" latinLnBrk="0" hangingPunct="1">
              <a:lnSpc>
                <a:spcPts val="1400"/>
              </a:lnSpc>
              <a:spcBef>
                <a:spcPts val="900"/>
              </a:spcBef>
              <a:buFont typeface="Arial" panose="020B0604020202020204" pitchFamily="34" charset="0"/>
              <a:buNone/>
              <a:defRPr sz="800" kern="1200">
                <a:solidFill>
                  <a:schemeClr val="tx1"/>
                </a:solidFill>
                <a:latin typeface="+mn-lt"/>
                <a:ea typeface="+mn-ea"/>
                <a:cs typeface="+mn-cs"/>
              </a:defRPr>
            </a:lvl1pPr>
            <a:lvl2pPr marL="88900" indent="-88900"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2pPr>
            <a:lvl3pPr marL="179388" indent="-90488"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3pPr>
            <a:lvl4pPr marL="269875" indent="-88900"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4pPr>
            <a:lvl5pPr marL="360363" indent="-90488"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1300"/>
              </a:lnSpc>
              <a:spcBef>
                <a:spcPts val="0"/>
              </a:spcBef>
            </a:pPr>
            <a:r>
              <a:rPr lang="en-US" sz="800" dirty="0"/>
              <a:t>The F10 range has 3 different heights in the female connector, and the male connector incorporates the floating mechanism.</a:t>
            </a:r>
          </a:p>
          <a:p>
            <a:pPr marL="171450" indent="-171450">
              <a:lnSpc>
                <a:spcPts val="1300"/>
              </a:lnSpc>
              <a:spcBef>
                <a:spcPts val="0"/>
              </a:spcBef>
              <a:buClr>
                <a:srgbClr val="ED1944"/>
              </a:buClr>
              <a:buFont typeface="Wingdings" panose="05000000000000000000" pitchFamily="2" charset="2"/>
              <a:buChar char="§"/>
            </a:pPr>
            <a:r>
              <a:rPr lang="en-US" b="1" dirty="0"/>
              <a:t>F10-100xxx45R</a:t>
            </a:r>
            <a:r>
              <a:rPr lang="en-US" dirty="0"/>
              <a:t> = Female SMT 6.40mm – mating height is 17.90mm nominal – 30 and 100 contact options</a:t>
            </a:r>
          </a:p>
          <a:p>
            <a:pPr marL="171450" indent="-171450">
              <a:lnSpc>
                <a:spcPts val="1300"/>
              </a:lnSpc>
              <a:spcBef>
                <a:spcPts val="0"/>
              </a:spcBef>
              <a:buClr>
                <a:srgbClr val="ED1944"/>
              </a:buClr>
              <a:buFont typeface="Wingdings" panose="05000000000000000000" pitchFamily="2" charset="2"/>
              <a:buChar char="§"/>
            </a:pPr>
            <a:r>
              <a:rPr lang="en-US" b="1" dirty="0"/>
              <a:t>F10-101xxx45R</a:t>
            </a:r>
            <a:r>
              <a:rPr lang="en-US" dirty="0"/>
              <a:t> = Female SMT 13.40mm – mating height is 24.90mm nominal – 30 and 100 contact options</a:t>
            </a:r>
          </a:p>
          <a:p>
            <a:pPr marL="171450" indent="-171450">
              <a:lnSpc>
                <a:spcPts val="1300"/>
              </a:lnSpc>
              <a:spcBef>
                <a:spcPts val="0"/>
              </a:spcBef>
              <a:buClr>
                <a:srgbClr val="ED1944"/>
              </a:buClr>
              <a:buFont typeface="Wingdings" panose="05000000000000000000" pitchFamily="2" charset="2"/>
              <a:buChar char="§"/>
            </a:pPr>
            <a:r>
              <a:rPr lang="en-US" b="1" dirty="0"/>
              <a:t>F10-102xxx45R</a:t>
            </a:r>
            <a:r>
              <a:rPr lang="en-US" dirty="0"/>
              <a:t> = Female SMT 18.40mm – mating height is 29.90mm nominal – 30 / 40 / 60 / 80 / 100 / 120 / 140 / 160 contact options</a:t>
            </a:r>
          </a:p>
          <a:p>
            <a:pPr marL="171450" indent="-171450">
              <a:lnSpc>
                <a:spcPts val="1300"/>
              </a:lnSpc>
              <a:spcBef>
                <a:spcPts val="0"/>
              </a:spcBef>
              <a:buClr>
                <a:srgbClr val="ED1944"/>
              </a:buClr>
              <a:buFont typeface="Wingdings" panose="05000000000000000000" pitchFamily="2" charset="2"/>
              <a:buChar char="§"/>
            </a:pPr>
            <a:r>
              <a:rPr lang="en-US" b="1" dirty="0"/>
              <a:t>F10-200xxx45R</a:t>
            </a:r>
            <a:r>
              <a:rPr lang="en-US" dirty="0"/>
              <a:t> = Male SMT – mating height is dependent on female connector – 30 / 40 / 60 / 80 / 100 / 120 / 140 / 160 contact options</a:t>
            </a:r>
          </a:p>
        </p:txBody>
      </p:sp>
      <p:pic>
        <p:nvPicPr>
          <p:cNvPr id="6" name="Picture 5" descr="A close-up of a connector&#10;&#10;Description automatically generated">
            <a:extLst>
              <a:ext uri="{FF2B5EF4-FFF2-40B4-BE49-F238E27FC236}">
                <a16:creationId xmlns:a16="http://schemas.microsoft.com/office/drawing/2014/main" id="{8443E03A-BC67-6C28-2474-7DD8ED8D1537}"/>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7028" t="24434" r="16371" b="20263"/>
          <a:stretch/>
        </p:blipFill>
        <p:spPr>
          <a:xfrm>
            <a:off x="873760" y="2201335"/>
            <a:ext cx="1496908" cy="1242994"/>
          </a:xfrm>
          <a:prstGeom prst="rect">
            <a:avLst/>
          </a:prstGeom>
        </p:spPr>
      </p:pic>
      <p:pic>
        <p:nvPicPr>
          <p:cNvPr id="13" name="Picture 12" descr="A close-up of a computer connector&#10;&#10;Description automatically generated">
            <a:extLst>
              <a:ext uri="{FF2B5EF4-FFF2-40B4-BE49-F238E27FC236}">
                <a16:creationId xmlns:a16="http://schemas.microsoft.com/office/drawing/2014/main" id="{B2278C00-F1B5-3E15-9326-DB3F5FE167DB}"/>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4909" t="18053" r="22939" b="18054"/>
          <a:stretch/>
        </p:blipFill>
        <p:spPr>
          <a:xfrm>
            <a:off x="2594919" y="1524978"/>
            <a:ext cx="1566630" cy="1919351"/>
          </a:xfrm>
          <a:prstGeom prst="rect">
            <a:avLst/>
          </a:prstGeom>
        </p:spPr>
      </p:pic>
      <p:pic>
        <p:nvPicPr>
          <p:cNvPr id="15" name="Picture 14" descr="A close-up of a computer connector&#10;&#10;Description automatically generated">
            <a:extLst>
              <a:ext uri="{FF2B5EF4-FFF2-40B4-BE49-F238E27FC236}">
                <a16:creationId xmlns:a16="http://schemas.microsoft.com/office/drawing/2014/main" id="{1A3E28A4-43B8-DB66-A426-EDF6FDE9E1FE}"/>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5304" t="13687" r="24778" b="16978"/>
          <a:stretch/>
        </p:blipFill>
        <p:spPr>
          <a:xfrm>
            <a:off x="4568125" y="1268356"/>
            <a:ext cx="1566630" cy="2175973"/>
          </a:xfrm>
          <a:prstGeom prst="rect">
            <a:avLst/>
          </a:prstGeom>
        </p:spPr>
      </p:pic>
      <p:pic>
        <p:nvPicPr>
          <p:cNvPr id="17" name="Picture 16" descr="A close-up of a computer connector&#10;&#10;Description automatically generated">
            <a:extLst>
              <a:ext uri="{FF2B5EF4-FFF2-40B4-BE49-F238E27FC236}">
                <a16:creationId xmlns:a16="http://schemas.microsoft.com/office/drawing/2014/main" id="{3CD1492F-75CB-9230-8509-74188EA8818A}"/>
              </a:ext>
            </a:extLst>
          </p:cNvPr>
          <p:cNvPicPr>
            <a:picLocks noChangeAspect="1"/>
          </p:cNvPicPr>
          <p:nvPr/>
        </p:nvPicPr>
        <p:blipFill rotWithShape="1">
          <a:blip r:embed="rId5">
            <a:extLst>
              <a:ext uri="{28A0092B-C50C-407E-A947-70E740481C1C}">
                <a14:useLocalDpi xmlns:a14="http://schemas.microsoft.com/office/drawing/2010/main" val="0"/>
              </a:ext>
            </a:extLst>
          </a:blip>
          <a:srcRect l="14532" t="14713" r="15180" b="15008"/>
          <a:stretch/>
        </p:blipFill>
        <p:spPr>
          <a:xfrm>
            <a:off x="6624320" y="1493871"/>
            <a:ext cx="1950720" cy="1950458"/>
          </a:xfrm>
          <a:prstGeom prst="rect">
            <a:avLst/>
          </a:prstGeom>
        </p:spPr>
      </p:pic>
    </p:spTree>
    <p:extLst>
      <p:ext uri="{BB962C8B-B14F-4D97-AF65-F5344CB8AC3E}">
        <p14:creationId xmlns:p14="http://schemas.microsoft.com/office/powerpoint/2010/main" val="3421892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B754214-F2FE-21DA-F48A-60D13C9C9E9A}"/>
              </a:ext>
            </a:extLst>
          </p:cNvPr>
          <p:cNvCxnSpPr>
            <a:cxnSpLocks/>
          </p:cNvCxnSpPr>
          <p:nvPr/>
        </p:nvCxnSpPr>
        <p:spPr>
          <a:xfrm>
            <a:off x="278969" y="3665579"/>
            <a:ext cx="8578312"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 Placeholder 1">
            <a:extLst>
              <a:ext uri="{FF2B5EF4-FFF2-40B4-BE49-F238E27FC236}">
                <a16:creationId xmlns:a16="http://schemas.microsoft.com/office/drawing/2014/main" id="{971BE7F9-12FB-68B5-DFCD-A94D560C4834}"/>
              </a:ext>
            </a:extLst>
          </p:cNvPr>
          <p:cNvSpPr txBox="1">
            <a:spLocks/>
          </p:cNvSpPr>
          <p:nvPr/>
        </p:nvSpPr>
        <p:spPr>
          <a:xfrm>
            <a:off x="389059" y="930874"/>
            <a:ext cx="5978350" cy="251133"/>
          </a:xfrm>
          <a:prstGeom prst="rect">
            <a:avLst/>
          </a:prstGeom>
        </p:spPr>
        <p:txBody>
          <a:bodyPr/>
          <a:lstStyle>
            <a:lvl1pPr marL="0" indent="0" algn="l" defTabSz="685800" rtl="0" eaLnBrk="1" latinLnBrk="0" hangingPunct="1">
              <a:lnSpc>
                <a:spcPts val="1400"/>
              </a:lnSpc>
              <a:spcBef>
                <a:spcPts val="900"/>
              </a:spcBef>
              <a:buFont typeface="Arial" panose="020B0604020202020204" pitchFamily="34" charset="0"/>
              <a:buNone/>
              <a:defRPr sz="1400" kern="1200" cap="all" baseline="0">
                <a:solidFill>
                  <a:schemeClr val="accent1"/>
                </a:solidFill>
                <a:latin typeface="+mn-lt"/>
                <a:ea typeface="+mn-ea"/>
                <a:cs typeface="+mn-cs"/>
              </a:defRPr>
            </a:lvl1pPr>
            <a:lvl2pPr marL="0" indent="0" algn="l" defTabSz="685800" rtl="0" eaLnBrk="1" latinLnBrk="0" hangingPunct="1">
              <a:lnSpc>
                <a:spcPts val="1400"/>
              </a:lnSpc>
              <a:spcBef>
                <a:spcPts val="0"/>
              </a:spcBef>
              <a:buFont typeface="Arial" panose="020B0604020202020204" pitchFamily="34" charset="0"/>
              <a:buNone/>
              <a:defRPr sz="800" kern="1200">
                <a:solidFill>
                  <a:schemeClr val="tx1"/>
                </a:solidFill>
                <a:latin typeface="+mn-lt"/>
                <a:ea typeface="+mn-ea"/>
                <a:cs typeface="+mn-cs"/>
              </a:defRPr>
            </a:lvl2pPr>
            <a:lvl3pPr marL="179388" indent="-90488"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3pPr>
            <a:lvl4pPr marL="269875" indent="-88900"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4pPr>
            <a:lvl5pPr marL="360363" indent="-90488"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dirty="0">
                <a:solidFill>
                  <a:srgbClr val="ED1944"/>
                </a:solidFill>
                <a:ea typeface="DaxOT-Medium"/>
                <a:cs typeface="DaxOT-Regular"/>
              </a:rPr>
              <a:t>F11 series – 0.5</a:t>
            </a:r>
            <a:r>
              <a:rPr lang="en-GB" cap="none" dirty="0">
                <a:solidFill>
                  <a:srgbClr val="ED1944"/>
                </a:solidFill>
                <a:ea typeface="DaxOT-Medium"/>
                <a:cs typeface="DaxOT-Regular"/>
              </a:rPr>
              <a:t>mm</a:t>
            </a:r>
            <a:r>
              <a:rPr lang="en-GB" dirty="0">
                <a:solidFill>
                  <a:srgbClr val="ED1944"/>
                </a:solidFill>
                <a:ea typeface="DaxOT-Medium"/>
                <a:cs typeface="DaxOT-Regular"/>
              </a:rPr>
              <a:t> pitch: variable heights, signal + power</a:t>
            </a:r>
            <a:endParaRPr lang="en-GB" dirty="0">
              <a:solidFill>
                <a:srgbClr val="ED1944"/>
              </a:solidFill>
              <a:cs typeface="DaxOT-Regular"/>
            </a:endParaRPr>
          </a:p>
        </p:txBody>
      </p:sp>
      <p:sp>
        <p:nvSpPr>
          <p:cNvPr id="4" name="Content Placeholder 2">
            <a:extLst>
              <a:ext uri="{FF2B5EF4-FFF2-40B4-BE49-F238E27FC236}">
                <a16:creationId xmlns:a16="http://schemas.microsoft.com/office/drawing/2014/main" id="{6BDD6148-E34D-BF5A-6836-93AA79E77404}"/>
              </a:ext>
            </a:extLst>
          </p:cNvPr>
          <p:cNvSpPr txBox="1">
            <a:spLocks/>
          </p:cNvSpPr>
          <p:nvPr/>
        </p:nvSpPr>
        <p:spPr>
          <a:xfrm>
            <a:off x="473883" y="3722607"/>
            <a:ext cx="8051370" cy="399119"/>
          </a:xfrm>
          <a:prstGeom prst="rect">
            <a:avLst/>
          </a:prstGeom>
        </p:spPr>
        <p:txBody>
          <a:bodyPr vert="horz" lIns="0" tIns="0" rIns="0" bIns="0" rtlCol="0" anchor="t" anchorCtr="0">
            <a:noAutofit/>
          </a:bodyPr>
          <a:lstStyle>
            <a:lvl1pPr marL="0" indent="0" algn="l" defTabSz="685800" rtl="0" eaLnBrk="1" latinLnBrk="0" hangingPunct="1">
              <a:lnSpc>
                <a:spcPts val="1400"/>
              </a:lnSpc>
              <a:spcBef>
                <a:spcPts val="900"/>
              </a:spcBef>
              <a:buFont typeface="Arial" panose="020B0604020202020204" pitchFamily="34" charset="0"/>
              <a:buNone/>
              <a:defRPr sz="800" kern="1200">
                <a:solidFill>
                  <a:schemeClr val="tx1"/>
                </a:solidFill>
                <a:latin typeface="+mn-lt"/>
                <a:ea typeface="+mn-ea"/>
                <a:cs typeface="+mn-cs"/>
              </a:defRPr>
            </a:lvl1pPr>
            <a:lvl2pPr marL="88900" indent="-88900"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2pPr>
            <a:lvl3pPr marL="179388" indent="-90488"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3pPr>
            <a:lvl4pPr marL="269875" indent="-88900"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4pPr>
            <a:lvl5pPr marL="360363" indent="-90488"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1300"/>
              </a:lnSpc>
              <a:spcBef>
                <a:spcPts val="0"/>
              </a:spcBef>
            </a:pPr>
            <a:r>
              <a:rPr lang="en-US" sz="800" dirty="0"/>
              <a:t>Female connectors are supplied in vertical or horizontal format. The 4 power contacts are located around the 2 mating posts on the male connector, internal contacts on the female. The male connectors have 2 different heights and incorporate the floating mechanism. Signal contact counts options are </a:t>
            </a:r>
            <a:r>
              <a:rPr lang="en-GB" sz="800" dirty="0">
                <a:latin typeface="+mn-lt"/>
              </a:rPr>
              <a:t>20 / 40 / 60 / 80 / 100 / 120.</a:t>
            </a:r>
            <a:endParaRPr lang="en-US" sz="800" dirty="0"/>
          </a:p>
          <a:p>
            <a:pPr>
              <a:lnSpc>
                <a:spcPts val="1300"/>
              </a:lnSpc>
            </a:pPr>
            <a:endParaRPr lang="en-US" dirty="0"/>
          </a:p>
          <a:p>
            <a:pPr>
              <a:lnSpc>
                <a:spcPts val="1300"/>
              </a:lnSpc>
            </a:pPr>
            <a:endParaRPr lang="en-US" sz="800" dirty="0">
              <a:latin typeface="+mn-lt"/>
            </a:endParaRPr>
          </a:p>
        </p:txBody>
      </p:sp>
      <p:sp>
        <p:nvSpPr>
          <p:cNvPr id="5" name="TextBox 4">
            <a:extLst>
              <a:ext uri="{FF2B5EF4-FFF2-40B4-BE49-F238E27FC236}">
                <a16:creationId xmlns:a16="http://schemas.microsoft.com/office/drawing/2014/main" id="{B04FDA81-8AD6-70A2-DDAF-1BE29871017F}"/>
              </a:ext>
            </a:extLst>
          </p:cNvPr>
          <p:cNvSpPr txBox="1"/>
          <p:nvPr/>
        </p:nvSpPr>
        <p:spPr>
          <a:xfrm>
            <a:off x="389059" y="3995993"/>
            <a:ext cx="2319506" cy="572786"/>
          </a:xfrm>
          <a:prstGeom prst="rect">
            <a:avLst/>
          </a:prstGeom>
          <a:noFill/>
        </p:spPr>
        <p:txBody>
          <a:bodyPr wrap="square" rtlCol="0">
            <a:spAutoFit/>
          </a:bodyPr>
          <a:lstStyle>
            <a:defPPr>
              <a:defRPr lang="en-GB"/>
            </a:defPPr>
            <a:lvl1pPr>
              <a:lnSpc>
                <a:spcPct val="114000"/>
              </a:lnSpc>
              <a:spcAft>
                <a:spcPts val="0"/>
              </a:spcAft>
              <a:defRPr sz="1000">
                <a:latin typeface="DaxOT-Regular" pitchFamily="50" charset="0"/>
              </a:defRPr>
            </a:lvl1pPr>
          </a:lstStyle>
          <a:p>
            <a:pPr>
              <a:lnSpc>
                <a:spcPts val="1300"/>
              </a:lnSpc>
            </a:pPr>
            <a:r>
              <a:rPr lang="en-GB" sz="800" b="1" dirty="0">
                <a:latin typeface="+mn-lt"/>
              </a:rPr>
              <a:t>Female connectors:</a:t>
            </a:r>
          </a:p>
          <a:p>
            <a:pPr marL="171450" indent="-171450">
              <a:lnSpc>
                <a:spcPts val="1300"/>
              </a:lnSpc>
              <a:buClr>
                <a:schemeClr val="accent1"/>
              </a:buClr>
              <a:buFont typeface="Wingdings" panose="05000000000000000000" pitchFamily="2" charset="2"/>
              <a:buChar char="§"/>
            </a:pPr>
            <a:r>
              <a:rPr lang="en-GB" sz="800" b="1" dirty="0">
                <a:latin typeface="+mn-lt"/>
              </a:rPr>
              <a:t>F11-100xxx42R</a:t>
            </a:r>
            <a:r>
              <a:rPr lang="en-GB" sz="800" dirty="0">
                <a:latin typeface="+mn-lt"/>
              </a:rPr>
              <a:t> = Vertical</a:t>
            </a:r>
          </a:p>
          <a:p>
            <a:pPr marL="171450" indent="-171450">
              <a:lnSpc>
                <a:spcPts val="1300"/>
              </a:lnSpc>
              <a:buClr>
                <a:schemeClr val="accent1"/>
              </a:buClr>
              <a:buFont typeface="Wingdings" panose="05000000000000000000" pitchFamily="2" charset="2"/>
              <a:buChar char="§"/>
            </a:pPr>
            <a:r>
              <a:rPr lang="en-GB" sz="800" b="1" dirty="0">
                <a:latin typeface="+mn-lt"/>
              </a:rPr>
              <a:t>F11-111xxx42R</a:t>
            </a:r>
            <a:r>
              <a:rPr lang="en-GB" sz="800" dirty="0">
                <a:latin typeface="+mn-lt"/>
              </a:rPr>
              <a:t> = Horizontal (90°)</a:t>
            </a:r>
          </a:p>
        </p:txBody>
      </p:sp>
      <p:sp>
        <p:nvSpPr>
          <p:cNvPr id="9" name="TextBox 8">
            <a:extLst>
              <a:ext uri="{FF2B5EF4-FFF2-40B4-BE49-F238E27FC236}">
                <a16:creationId xmlns:a16="http://schemas.microsoft.com/office/drawing/2014/main" id="{FA2AEECD-385B-E56C-7A83-2C462EEEC07D}"/>
              </a:ext>
            </a:extLst>
          </p:cNvPr>
          <p:cNvSpPr txBox="1"/>
          <p:nvPr/>
        </p:nvSpPr>
        <p:spPr>
          <a:xfrm>
            <a:off x="3953685" y="3995993"/>
            <a:ext cx="4571568" cy="572786"/>
          </a:xfrm>
          <a:prstGeom prst="rect">
            <a:avLst/>
          </a:prstGeom>
          <a:noFill/>
        </p:spPr>
        <p:txBody>
          <a:bodyPr wrap="square" rtlCol="0">
            <a:spAutoFit/>
          </a:bodyPr>
          <a:lstStyle>
            <a:defPPr>
              <a:defRPr lang="en-GB"/>
            </a:defPPr>
            <a:lvl1pPr>
              <a:lnSpc>
                <a:spcPct val="114000"/>
              </a:lnSpc>
              <a:spcAft>
                <a:spcPts val="0"/>
              </a:spcAft>
              <a:defRPr sz="1000">
                <a:latin typeface="DaxOT-Regular" pitchFamily="50" charset="0"/>
              </a:defRPr>
            </a:lvl1pPr>
          </a:lstStyle>
          <a:p>
            <a:pPr>
              <a:lnSpc>
                <a:spcPts val="1300"/>
              </a:lnSpc>
            </a:pPr>
            <a:r>
              <a:rPr lang="en-GB" sz="800" b="1" dirty="0">
                <a:latin typeface="+mn-lt"/>
              </a:rPr>
              <a:t>Male connectors:</a:t>
            </a:r>
          </a:p>
          <a:p>
            <a:pPr marL="171450" indent="-171450">
              <a:lnSpc>
                <a:spcPts val="1300"/>
              </a:lnSpc>
              <a:buClr>
                <a:schemeClr val="accent1"/>
              </a:buClr>
              <a:buFont typeface="Wingdings" panose="05000000000000000000" pitchFamily="2" charset="2"/>
              <a:buChar char="§"/>
            </a:pPr>
            <a:r>
              <a:rPr lang="en-GB" sz="800" b="1" dirty="0">
                <a:latin typeface="+mn-lt"/>
              </a:rPr>
              <a:t>F11-200xxx42R</a:t>
            </a:r>
            <a:r>
              <a:rPr lang="en-GB" sz="800" dirty="0">
                <a:latin typeface="+mn-lt"/>
              </a:rPr>
              <a:t> = 13.20mm high, 15.00mm nominal mating height with F11-100</a:t>
            </a:r>
          </a:p>
          <a:p>
            <a:pPr marL="171450" indent="-171450">
              <a:lnSpc>
                <a:spcPts val="1300"/>
              </a:lnSpc>
              <a:buClr>
                <a:schemeClr val="accent1"/>
              </a:buClr>
              <a:buFont typeface="Wingdings" panose="05000000000000000000" pitchFamily="2" charset="2"/>
              <a:buChar char="§"/>
            </a:pPr>
            <a:r>
              <a:rPr lang="en-GB" sz="800" b="1" dirty="0">
                <a:latin typeface="+mn-lt"/>
              </a:rPr>
              <a:t>F11-201xxx42R</a:t>
            </a:r>
            <a:r>
              <a:rPr lang="en-GB" sz="800" dirty="0">
                <a:latin typeface="+mn-lt"/>
              </a:rPr>
              <a:t> = 18.20mm high, 20.00mm nominal mating height with F11-100</a:t>
            </a:r>
          </a:p>
        </p:txBody>
      </p:sp>
      <p:pic>
        <p:nvPicPr>
          <p:cNvPr id="6" name="Picture 5" descr="A black electronic device with gold and silver wires&#10;&#10;Description automatically generated with medium confidence">
            <a:extLst>
              <a:ext uri="{FF2B5EF4-FFF2-40B4-BE49-F238E27FC236}">
                <a16:creationId xmlns:a16="http://schemas.microsoft.com/office/drawing/2014/main" id="{454B5978-C0AC-BC9A-78BA-DD858937D219}"/>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0233" t="25392" r="10635" b="24899"/>
          <a:stretch/>
        </p:blipFill>
        <p:spPr>
          <a:xfrm>
            <a:off x="585246" y="2153434"/>
            <a:ext cx="2019866" cy="1268846"/>
          </a:xfrm>
          <a:prstGeom prst="rect">
            <a:avLst/>
          </a:prstGeom>
        </p:spPr>
      </p:pic>
      <p:pic>
        <p:nvPicPr>
          <p:cNvPr id="12" name="Picture 11" descr="A close-up of a computer connector&#10;&#10;Description automatically generated">
            <a:extLst>
              <a:ext uri="{FF2B5EF4-FFF2-40B4-BE49-F238E27FC236}">
                <a16:creationId xmlns:a16="http://schemas.microsoft.com/office/drawing/2014/main" id="{2F1240F8-4F72-81FD-4AFB-68D7ABA0FB89}"/>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8621" t="24048" r="9694" b="23556"/>
          <a:stretch/>
        </p:blipFill>
        <p:spPr>
          <a:xfrm>
            <a:off x="2037493" y="1421229"/>
            <a:ext cx="2086121" cy="1338114"/>
          </a:xfrm>
          <a:prstGeom prst="rect">
            <a:avLst/>
          </a:prstGeom>
        </p:spPr>
      </p:pic>
      <p:pic>
        <p:nvPicPr>
          <p:cNvPr id="15" name="Picture 14" descr="A black and gold electrical connector&#10;&#10;Description automatically generated with medium confidence">
            <a:extLst>
              <a:ext uri="{FF2B5EF4-FFF2-40B4-BE49-F238E27FC236}">
                <a16:creationId xmlns:a16="http://schemas.microsoft.com/office/drawing/2014/main" id="{550CC7AB-CD05-E941-2AF2-A081A8E22EE6}"/>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2370" t="19077" r="12504" b="24631"/>
          <a:stretch/>
        </p:blipFill>
        <p:spPr>
          <a:xfrm>
            <a:off x="4743938" y="2018851"/>
            <a:ext cx="1993945" cy="1494060"/>
          </a:xfrm>
          <a:prstGeom prst="rect">
            <a:avLst/>
          </a:prstGeom>
        </p:spPr>
      </p:pic>
      <p:pic>
        <p:nvPicPr>
          <p:cNvPr id="17" name="Picture 16" descr="A black rectangular device with gold metal connectors&#10;&#10;Description automatically generated with medium confidence">
            <a:extLst>
              <a:ext uri="{FF2B5EF4-FFF2-40B4-BE49-F238E27FC236}">
                <a16:creationId xmlns:a16="http://schemas.microsoft.com/office/drawing/2014/main" id="{CAE2F6B9-709A-93A5-060E-31025559B609}"/>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3860" t="15181" r="15180" b="21138"/>
          <a:stretch/>
        </p:blipFill>
        <p:spPr>
          <a:xfrm>
            <a:off x="6381401" y="1101559"/>
            <a:ext cx="2019866" cy="1812672"/>
          </a:xfrm>
          <a:prstGeom prst="rect">
            <a:avLst/>
          </a:prstGeom>
        </p:spPr>
      </p:pic>
    </p:spTree>
    <p:extLst>
      <p:ext uri="{BB962C8B-B14F-4D97-AF65-F5344CB8AC3E}">
        <p14:creationId xmlns:p14="http://schemas.microsoft.com/office/powerpoint/2010/main" val="4129356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B754214-F2FE-21DA-F48A-60D13C9C9E9A}"/>
              </a:ext>
            </a:extLst>
          </p:cNvPr>
          <p:cNvCxnSpPr>
            <a:cxnSpLocks/>
          </p:cNvCxnSpPr>
          <p:nvPr/>
        </p:nvCxnSpPr>
        <p:spPr>
          <a:xfrm>
            <a:off x="278969" y="3665579"/>
            <a:ext cx="8578312"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 Placeholder 1">
            <a:extLst>
              <a:ext uri="{FF2B5EF4-FFF2-40B4-BE49-F238E27FC236}">
                <a16:creationId xmlns:a16="http://schemas.microsoft.com/office/drawing/2014/main" id="{971BE7F9-12FB-68B5-DFCD-A94D560C4834}"/>
              </a:ext>
            </a:extLst>
          </p:cNvPr>
          <p:cNvSpPr txBox="1">
            <a:spLocks/>
          </p:cNvSpPr>
          <p:nvPr/>
        </p:nvSpPr>
        <p:spPr>
          <a:xfrm>
            <a:off x="389059" y="930874"/>
            <a:ext cx="5978350" cy="251133"/>
          </a:xfrm>
          <a:prstGeom prst="rect">
            <a:avLst/>
          </a:prstGeom>
        </p:spPr>
        <p:txBody>
          <a:bodyPr/>
          <a:lstStyle>
            <a:lvl1pPr marL="0" indent="0" algn="l" defTabSz="685800" rtl="0" eaLnBrk="1" latinLnBrk="0" hangingPunct="1">
              <a:lnSpc>
                <a:spcPts val="1400"/>
              </a:lnSpc>
              <a:spcBef>
                <a:spcPts val="900"/>
              </a:spcBef>
              <a:buFont typeface="Arial" panose="020B0604020202020204" pitchFamily="34" charset="0"/>
              <a:buNone/>
              <a:defRPr sz="1400" kern="1200" cap="all" baseline="0">
                <a:solidFill>
                  <a:schemeClr val="accent1"/>
                </a:solidFill>
                <a:latin typeface="+mn-lt"/>
                <a:ea typeface="+mn-ea"/>
                <a:cs typeface="+mn-cs"/>
              </a:defRPr>
            </a:lvl1pPr>
            <a:lvl2pPr marL="0" indent="0" algn="l" defTabSz="685800" rtl="0" eaLnBrk="1" latinLnBrk="0" hangingPunct="1">
              <a:lnSpc>
                <a:spcPts val="1400"/>
              </a:lnSpc>
              <a:spcBef>
                <a:spcPts val="0"/>
              </a:spcBef>
              <a:buFont typeface="Arial" panose="020B0604020202020204" pitchFamily="34" charset="0"/>
              <a:buNone/>
              <a:defRPr sz="800" kern="1200">
                <a:solidFill>
                  <a:schemeClr val="tx1"/>
                </a:solidFill>
                <a:latin typeface="+mn-lt"/>
                <a:ea typeface="+mn-ea"/>
                <a:cs typeface="+mn-cs"/>
              </a:defRPr>
            </a:lvl2pPr>
            <a:lvl3pPr marL="179388" indent="-90488"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3pPr>
            <a:lvl4pPr marL="269875" indent="-88900"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4pPr>
            <a:lvl5pPr marL="360363" indent="-90488"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dirty="0">
                <a:solidFill>
                  <a:srgbClr val="ED1944"/>
                </a:solidFill>
                <a:ea typeface="DaxOT-Medium"/>
                <a:cs typeface="DaxOT-Regular"/>
              </a:rPr>
              <a:t>F12 series – 0.5</a:t>
            </a:r>
            <a:r>
              <a:rPr lang="en-GB" cap="none" dirty="0">
                <a:solidFill>
                  <a:srgbClr val="ED1944"/>
                </a:solidFill>
                <a:ea typeface="DaxOT-Medium"/>
                <a:cs typeface="DaxOT-Regular"/>
              </a:rPr>
              <a:t>mm</a:t>
            </a:r>
            <a:r>
              <a:rPr lang="en-GB" dirty="0">
                <a:solidFill>
                  <a:srgbClr val="ED1944"/>
                </a:solidFill>
                <a:ea typeface="DaxOT-Medium"/>
                <a:cs typeface="DaxOT-Regular"/>
              </a:rPr>
              <a:t> pitch: compact mating height</a:t>
            </a:r>
            <a:endParaRPr lang="en-GB" dirty="0">
              <a:solidFill>
                <a:srgbClr val="ED1944"/>
              </a:solidFill>
              <a:cs typeface="DaxOT-Regular"/>
            </a:endParaRPr>
          </a:p>
        </p:txBody>
      </p:sp>
      <p:sp>
        <p:nvSpPr>
          <p:cNvPr id="3" name="Content Placeholder 2">
            <a:extLst>
              <a:ext uri="{FF2B5EF4-FFF2-40B4-BE49-F238E27FC236}">
                <a16:creationId xmlns:a16="http://schemas.microsoft.com/office/drawing/2014/main" id="{8AA19287-FAD0-7F19-A4BC-C59585C9A6E7}"/>
              </a:ext>
            </a:extLst>
          </p:cNvPr>
          <p:cNvSpPr txBox="1">
            <a:spLocks/>
          </p:cNvSpPr>
          <p:nvPr/>
        </p:nvSpPr>
        <p:spPr>
          <a:xfrm>
            <a:off x="389058" y="3664238"/>
            <a:ext cx="8468222" cy="950619"/>
          </a:xfrm>
          <a:prstGeom prst="rect">
            <a:avLst/>
          </a:prstGeom>
        </p:spPr>
        <p:txBody>
          <a:bodyPr anchor="ctr"/>
          <a:lstStyle>
            <a:lvl1pPr marL="0" indent="0" algn="l" defTabSz="685800" rtl="0" eaLnBrk="1" latinLnBrk="0" hangingPunct="1">
              <a:lnSpc>
                <a:spcPts val="1400"/>
              </a:lnSpc>
              <a:spcBef>
                <a:spcPts val="900"/>
              </a:spcBef>
              <a:buFont typeface="Arial" panose="020B0604020202020204" pitchFamily="34" charset="0"/>
              <a:buNone/>
              <a:defRPr sz="800" kern="1200">
                <a:solidFill>
                  <a:schemeClr val="tx1"/>
                </a:solidFill>
                <a:latin typeface="+mn-lt"/>
                <a:ea typeface="+mn-ea"/>
                <a:cs typeface="+mn-cs"/>
              </a:defRPr>
            </a:lvl1pPr>
            <a:lvl2pPr marL="88900" indent="-88900"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2pPr>
            <a:lvl3pPr marL="179388" indent="-90488"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3pPr>
            <a:lvl4pPr marL="269875" indent="-88900"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4pPr>
            <a:lvl5pPr marL="360363" indent="-90488"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1300"/>
              </a:lnSpc>
              <a:spcBef>
                <a:spcPts val="0"/>
              </a:spcBef>
            </a:pPr>
            <a:r>
              <a:rPr lang="en-US" sz="800" dirty="0"/>
              <a:t>The F12 mating connectors are suitable for a smaller board-to-board height requirement with a nominal mated height of 7.65mm. Available with 40 contacts.</a:t>
            </a:r>
          </a:p>
          <a:p>
            <a:pPr marL="171450" indent="-171450">
              <a:lnSpc>
                <a:spcPts val="1300"/>
              </a:lnSpc>
              <a:spcBef>
                <a:spcPts val="0"/>
              </a:spcBef>
              <a:buClr>
                <a:srgbClr val="ED1944"/>
              </a:buClr>
              <a:buFont typeface="Wingdings" panose="05000000000000000000" pitchFamily="2" charset="2"/>
              <a:buChar char="§"/>
            </a:pPr>
            <a:r>
              <a:rPr lang="en-US" b="1" dirty="0"/>
              <a:t>F12-10004042R</a:t>
            </a:r>
            <a:r>
              <a:rPr lang="en-US" dirty="0"/>
              <a:t> = Female SMT</a:t>
            </a:r>
          </a:p>
          <a:p>
            <a:pPr marL="171450" indent="-171450">
              <a:lnSpc>
                <a:spcPts val="1300"/>
              </a:lnSpc>
              <a:spcBef>
                <a:spcPts val="0"/>
              </a:spcBef>
              <a:buClr>
                <a:srgbClr val="ED1944"/>
              </a:buClr>
              <a:buFont typeface="Wingdings" panose="05000000000000000000" pitchFamily="2" charset="2"/>
              <a:buChar char="§"/>
            </a:pPr>
            <a:r>
              <a:rPr lang="en-US" b="1" dirty="0"/>
              <a:t>F12-20004045R</a:t>
            </a:r>
            <a:r>
              <a:rPr lang="en-US" dirty="0"/>
              <a:t> = Male SMT</a:t>
            </a:r>
          </a:p>
        </p:txBody>
      </p:sp>
      <p:pic>
        <p:nvPicPr>
          <p:cNvPr id="5" name="Picture 4" descr="A close-up of a computer connector&#10;&#10;Description automatically generated">
            <a:extLst>
              <a:ext uri="{FF2B5EF4-FFF2-40B4-BE49-F238E27FC236}">
                <a16:creationId xmlns:a16="http://schemas.microsoft.com/office/drawing/2014/main" id="{E0495432-3A89-31E0-BCF6-340F8CF59C76}"/>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2430" t="22924" r="13044" b="23021"/>
          <a:stretch/>
        </p:blipFill>
        <p:spPr>
          <a:xfrm>
            <a:off x="2045339" y="1811622"/>
            <a:ext cx="2113488" cy="1532955"/>
          </a:xfrm>
          <a:prstGeom prst="rect">
            <a:avLst/>
          </a:prstGeom>
        </p:spPr>
      </p:pic>
      <p:pic>
        <p:nvPicPr>
          <p:cNvPr id="7" name="Picture 6" descr="A grey electronic device with white and black connectors&#10;&#10;Description automatically generated">
            <a:extLst>
              <a:ext uri="{FF2B5EF4-FFF2-40B4-BE49-F238E27FC236}">
                <a16:creationId xmlns:a16="http://schemas.microsoft.com/office/drawing/2014/main" id="{399005D8-18B9-DA6C-0B10-4FD25154EA81}"/>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9934" t="22925" r="8357" b="23152"/>
          <a:stretch/>
        </p:blipFill>
        <p:spPr>
          <a:xfrm>
            <a:off x="4429845" y="1511523"/>
            <a:ext cx="2858253" cy="1886314"/>
          </a:xfrm>
          <a:prstGeom prst="rect">
            <a:avLst/>
          </a:prstGeom>
        </p:spPr>
      </p:pic>
    </p:spTree>
    <p:extLst>
      <p:ext uri="{BB962C8B-B14F-4D97-AF65-F5344CB8AC3E}">
        <p14:creationId xmlns:p14="http://schemas.microsoft.com/office/powerpoint/2010/main" val="861161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B754214-F2FE-21DA-F48A-60D13C9C9E9A}"/>
              </a:ext>
            </a:extLst>
          </p:cNvPr>
          <p:cNvCxnSpPr>
            <a:cxnSpLocks/>
          </p:cNvCxnSpPr>
          <p:nvPr/>
        </p:nvCxnSpPr>
        <p:spPr>
          <a:xfrm>
            <a:off x="278969" y="3665579"/>
            <a:ext cx="8578312"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 Placeholder 1">
            <a:extLst>
              <a:ext uri="{FF2B5EF4-FFF2-40B4-BE49-F238E27FC236}">
                <a16:creationId xmlns:a16="http://schemas.microsoft.com/office/drawing/2014/main" id="{971BE7F9-12FB-68B5-DFCD-A94D560C4834}"/>
              </a:ext>
            </a:extLst>
          </p:cNvPr>
          <p:cNvSpPr txBox="1">
            <a:spLocks/>
          </p:cNvSpPr>
          <p:nvPr/>
        </p:nvSpPr>
        <p:spPr>
          <a:xfrm>
            <a:off x="389059" y="930874"/>
            <a:ext cx="5978350" cy="251133"/>
          </a:xfrm>
          <a:prstGeom prst="rect">
            <a:avLst/>
          </a:prstGeom>
        </p:spPr>
        <p:txBody>
          <a:bodyPr/>
          <a:lstStyle>
            <a:lvl1pPr marL="0" indent="0" algn="l" defTabSz="685800" rtl="0" eaLnBrk="1" latinLnBrk="0" hangingPunct="1">
              <a:lnSpc>
                <a:spcPts val="1400"/>
              </a:lnSpc>
              <a:spcBef>
                <a:spcPts val="900"/>
              </a:spcBef>
              <a:buFont typeface="Arial" panose="020B0604020202020204" pitchFamily="34" charset="0"/>
              <a:buNone/>
              <a:defRPr sz="1400" kern="1200" cap="all" baseline="0">
                <a:solidFill>
                  <a:schemeClr val="accent1"/>
                </a:solidFill>
                <a:latin typeface="+mn-lt"/>
                <a:ea typeface="+mn-ea"/>
                <a:cs typeface="+mn-cs"/>
              </a:defRPr>
            </a:lvl1pPr>
            <a:lvl2pPr marL="0" indent="0" algn="l" defTabSz="685800" rtl="0" eaLnBrk="1" latinLnBrk="0" hangingPunct="1">
              <a:lnSpc>
                <a:spcPts val="1400"/>
              </a:lnSpc>
              <a:spcBef>
                <a:spcPts val="0"/>
              </a:spcBef>
              <a:buFont typeface="Arial" panose="020B0604020202020204" pitchFamily="34" charset="0"/>
              <a:buNone/>
              <a:defRPr sz="800" kern="1200">
                <a:solidFill>
                  <a:schemeClr val="tx1"/>
                </a:solidFill>
                <a:latin typeface="+mn-lt"/>
                <a:ea typeface="+mn-ea"/>
                <a:cs typeface="+mn-cs"/>
              </a:defRPr>
            </a:lvl2pPr>
            <a:lvl3pPr marL="179388" indent="-90488"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3pPr>
            <a:lvl4pPr marL="269875" indent="-88900"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4pPr>
            <a:lvl5pPr marL="360363" indent="-90488"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dirty="0">
                <a:solidFill>
                  <a:srgbClr val="ED1944"/>
                </a:solidFill>
                <a:ea typeface="DaxOT-Medium"/>
                <a:cs typeface="DaxOT-Regular"/>
              </a:rPr>
              <a:t>F20 series – 0.635</a:t>
            </a:r>
            <a:r>
              <a:rPr lang="en-GB" cap="none" dirty="0">
                <a:solidFill>
                  <a:srgbClr val="ED1944"/>
                </a:solidFill>
                <a:ea typeface="DaxOT-Medium"/>
                <a:cs typeface="DaxOT-Regular"/>
              </a:rPr>
              <a:t>mm</a:t>
            </a:r>
            <a:r>
              <a:rPr lang="en-GB" dirty="0">
                <a:solidFill>
                  <a:srgbClr val="ED1944"/>
                </a:solidFill>
                <a:ea typeface="DaxOT-Medium"/>
                <a:cs typeface="DaxOT-Regular"/>
              </a:rPr>
              <a:t> pitch: variable heights, all signal</a:t>
            </a:r>
            <a:endParaRPr lang="en-GB" dirty="0">
              <a:solidFill>
                <a:srgbClr val="ED1944"/>
              </a:solidFill>
              <a:cs typeface="DaxOT-Regular"/>
            </a:endParaRPr>
          </a:p>
        </p:txBody>
      </p:sp>
      <p:sp>
        <p:nvSpPr>
          <p:cNvPr id="3" name="Content Placeholder 2">
            <a:extLst>
              <a:ext uri="{FF2B5EF4-FFF2-40B4-BE49-F238E27FC236}">
                <a16:creationId xmlns:a16="http://schemas.microsoft.com/office/drawing/2014/main" id="{8AA19287-FAD0-7F19-A4BC-C59585C9A6E7}"/>
              </a:ext>
            </a:extLst>
          </p:cNvPr>
          <p:cNvSpPr txBox="1">
            <a:spLocks/>
          </p:cNvSpPr>
          <p:nvPr/>
        </p:nvSpPr>
        <p:spPr>
          <a:xfrm>
            <a:off x="389058" y="3664238"/>
            <a:ext cx="8468222" cy="950619"/>
          </a:xfrm>
          <a:prstGeom prst="rect">
            <a:avLst/>
          </a:prstGeom>
        </p:spPr>
        <p:txBody>
          <a:bodyPr anchor="ctr"/>
          <a:lstStyle>
            <a:lvl1pPr marL="0" indent="0" algn="l" defTabSz="685800" rtl="0" eaLnBrk="1" latinLnBrk="0" hangingPunct="1">
              <a:lnSpc>
                <a:spcPts val="1400"/>
              </a:lnSpc>
              <a:spcBef>
                <a:spcPts val="900"/>
              </a:spcBef>
              <a:buFont typeface="Arial" panose="020B0604020202020204" pitchFamily="34" charset="0"/>
              <a:buNone/>
              <a:defRPr sz="800" kern="1200">
                <a:solidFill>
                  <a:schemeClr val="tx1"/>
                </a:solidFill>
                <a:latin typeface="+mn-lt"/>
                <a:ea typeface="+mn-ea"/>
                <a:cs typeface="+mn-cs"/>
              </a:defRPr>
            </a:lvl1pPr>
            <a:lvl2pPr marL="88900" indent="-88900"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2pPr>
            <a:lvl3pPr marL="179388" indent="-90488"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3pPr>
            <a:lvl4pPr marL="269875" indent="-88900"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4pPr>
            <a:lvl5pPr marL="360363" indent="-90488"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1300"/>
              </a:lnSpc>
              <a:spcBef>
                <a:spcPts val="0"/>
              </a:spcBef>
            </a:pPr>
            <a:r>
              <a:rPr lang="en-US" sz="800" dirty="0"/>
              <a:t>The F20 range also has 3 different heights in the female connector, and the male connector incorporates the floating mechanism. 60 and 80 pin counts are available.</a:t>
            </a:r>
          </a:p>
          <a:p>
            <a:pPr marL="171450" indent="-171450">
              <a:lnSpc>
                <a:spcPts val="1300"/>
              </a:lnSpc>
              <a:spcBef>
                <a:spcPts val="0"/>
              </a:spcBef>
              <a:buClr>
                <a:srgbClr val="ED1944"/>
              </a:buClr>
              <a:buFont typeface="Wingdings" panose="05000000000000000000" pitchFamily="2" charset="2"/>
              <a:buChar char="§"/>
            </a:pPr>
            <a:r>
              <a:rPr lang="en-US" b="1" dirty="0"/>
              <a:t>F20-100xxx45R</a:t>
            </a:r>
            <a:r>
              <a:rPr lang="en-US" dirty="0"/>
              <a:t> = Female SMT 4.28mm – mating height is 5.98mm nominal</a:t>
            </a:r>
          </a:p>
          <a:p>
            <a:pPr marL="171450" indent="-171450">
              <a:lnSpc>
                <a:spcPts val="1300"/>
              </a:lnSpc>
              <a:spcBef>
                <a:spcPts val="0"/>
              </a:spcBef>
              <a:buClr>
                <a:srgbClr val="ED1944"/>
              </a:buClr>
              <a:buFont typeface="Wingdings" panose="05000000000000000000" pitchFamily="2" charset="2"/>
              <a:buChar char="§"/>
            </a:pPr>
            <a:r>
              <a:rPr lang="en-US" b="1" dirty="0"/>
              <a:t>F20-101xxx45R</a:t>
            </a:r>
            <a:r>
              <a:rPr lang="en-US" dirty="0"/>
              <a:t> = Female SMT 8.18mm – mating height is 9.88mm nominal</a:t>
            </a:r>
          </a:p>
          <a:p>
            <a:pPr marL="171450" indent="-171450">
              <a:lnSpc>
                <a:spcPts val="1300"/>
              </a:lnSpc>
              <a:spcBef>
                <a:spcPts val="0"/>
              </a:spcBef>
              <a:buClr>
                <a:srgbClr val="ED1944"/>
              </a:buClr>
              <a:buFont typeface="Wingdings" panose="05000000000000000000" pitchFamily="2" charset="2"/>
              <a:buChar char="§"/>
            </a:pPr>
            <a:r>
              <a:rPr lang="en-US" b="1" dirty="0"/>
              <a:t>F20-102xxx45R</a:t>
            </a:r>
            <a:r>
              <a:rPr lang="en-US" dirty="0"/>
              <a:t> = Female SMT 13.18mm – mating height is 14.88mm nominal</a:t>
            </a:r>
          </a:p>
          <a:p>
            <a:pPr marL="171450" indent="-171450">
              <a:lnSpc>
                <a:spcPts val="1300"/>
              </a:lnSpc>
              <a:spcBef>
                <a:spcPts val="0"/>
              </a:spcBef>
              <a:buClr>
                <a:srgbClr val="ED1944"/>
              </a:buClr>
              <a:buFont typeface="Wingdings" panose="05000000000000000000" pitchFamily="2" charset="2"/>
              <a:buChar char="§"/>
            </a:pPr>
            <a:r>
              <a:rPr lang="en-US" b="1" dirty="0"/>
              <a:t>F20-200xxx45R</a:t>
            </a:r>
            <a:r>
              <a:rPr lang="en-US" dirty="0"/>
              <a:t> = Male SMT – mating height is dependent on female connector</a:t>
            </a:r>
          </a:p>
        </p:txBody>
      </p:sp>
      <p:grpSp>
        <p:nvGrpSpPr>
          <p:cNvPr id="16" name="Group 15">
            <a:extLst>
              <a:ext uri="{FF2B5EF4-FFF2-40B4-BE49-F238E27FC236}">
                <a16:creationId xmlns:a16="http://schemas.microsoft.com/office/drawing/2014/main" id="{DCC34B38-1752-E99F-C3DF-22830B8A69E3}"/>
              </a:ext>
            </a:extLst>
          </p:cNvPr>
          <p:cNvGrpSpPr/>
          <p:nvPr/>
        </p:nvGrpSpPr>
        <p:grpSpPr>
          <a:xfrm>
            <a:off x="496089" y="1473195"/>
            <a:ext cx="8144071" cy="1986769"/>
            <a:chOff x="389058" y="1162379"/>
            <a:chExt cx="10335962" cy="2521487"/>
          </a:xfrm>
        </p:grpSpPr>
        <p:pic>
          <p:nvPicPr>
            <p:cNvPr id="4" name="Picture 3" descr="A close-up of a computer chip&#10;&#10;Description automatically generated">
              <a:extLst>
                <a:ext uri="{FF2B5EF4-FFF2-40B4-BE49-F238E27FC236}">
                  <a16:creationId xmlns:a16="http://schemas.microsoft.com/office/drawing/2014/main" id="{FF51D6AD-6A2F-1333-852A-42E38C708A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58" y="1810178"/>
              <a:ext cx="2696309" cy="1675743"/>
            </a:xfrm>
            <a:prstGeom prst="rect">
              <a:avLst/>
            </a:prstGeom>
          </p:spPr>
        </p:pic>
        <p:pic>
          <p:nvPicPr>
            <p:cNvPr id="7" name="Picture 6" descr="A close-up of a computer chip&#10;&#10;Description automatically generated">
              <a:extLst>
                <a:ext uri="{FF2B5EF4-FFF2-40B4-BE49-F238E27FC236}">
                  <a16:creationId xmlns:a16="http://schemas.microsoft.com/office/drawing/2014/main" id="{26AE545D-B4C7-7CB7-A965-BF4C1ACFC6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0708" y="1491962"/>
              <a:ext cx="2696309" cy="1993959"/>
            </a:xfrm>
            <a:prstGeom prst="rect">
              <a:avLst/>
            </a:prstGeom>
          </p:spPr>
        </p:pic>
        <p:pic>
          <p:nvPicPr>
            <p:cNvPr id="10" name="Picture 9" descr="A close-up of a computer chip&#10;&#10;Description automatically generated">
              <a:extLst>
                <a:ext uri="{FF2B5EF4-FFF2-40B4-BE49-F238E27FC236}">
                  <a16:creationId xmlns:a16="http://schemas.microsoft.com/office/drawing/2014/main" id="{33D41EDB-51E7-D2B4-AB66-6FA19C29F7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7017" y="1162379"/>
              <a:ext cx="2571694" cy="2521487"/>
            </a:xfrm>
            <a:prstGeom prst="rect">
              <a:avLst/>
            </a:prstGeom>
          </p:spPr>
        </p:pic>
        <p:pic>
          <p:nvPicPr>
            <p:cNvPr id="14" name="Picture 13" descr="A black electronic device with gold connectors&#10;&#10;Description automatically generated">
              <a:extLst>
                <a:ext uri="{FF2B5EF4-FFF2-40B4-BE49-F238E27FC236}">
                  <a16:creationId xmlns:a16="http://schemas.microsoft.com/office/drawing/2014/main" id="{EA607F15-127D-851F-E101-0122308BFB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8723" y="1642960"/>
              <a:ext cx="2876297" cy="1842961"/>
            </a:xfrm>
            <a:prstGeom prst="rect">
              <a:avLst/>
            </a:prstGeom>
          </p:spPr>
        </p:pic>
      </p:grpSp>
    </p:spTree>
    <p:extLst>
      <p:ext uri="{BB962C8B-B14F-4D97-AF65-F5344CB8AC3E}">
        <p14:creationId xmlns:p14="http://schemas.microsoft.com/office/powerpoint/2010/main" val="1867511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B754214-F2FE-21DA-F48A-60D13C9C9E9A}"/>
              </a:ext>
            </a:extLst>
          </p:cNvPr>
          <p:cNvCxnSpPr>
            <a:cxnSpLocks/>
          </p:cNvCxnSpPr>
          <p:nvPr/>
        </p:nvCxnSpPr>
        <p:spPr>
          <a:xfrm>
            <a:off x="278969" y="3665579"/>
            <a:ext cx="8578312"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 Placeholder 1">
            <a:extLst>
              <a:ext uri="{FF2B5EF4-FFF2-40B4-BE49-F238E27FC236}">
                <a16:creationId xmlns:a16="http://schemas.microsoft.com/office/drawing/2014/main" id="{971BE7F9-12FB-68B5-DFCD-A94D560C4834}"/>
              </a:ext>
            </a:extLst>
          </p:cNvPr>
          <p:cNvSpPr txBox="1">
            <a:spLocks/>
          </p:cNvSpPr>
          <p:nvPr/>
        </p:nvSpPr>
        <p:spPr>
          <a:xfrm>
            <a:off x="389059" y="930874"/>
            <a:ext cx="5978350" cy="251133"/>
          </a:xfrm>
          <a:prstGeom prst="rect">
            <a:avLst/>
          </a:prstGeom>
        </p:spPr>
        <p:txBody>
          <a:bodyPr/>
          <a:lstStyle>
            <a:lvl1pPr marL="0" indent="0" algn="l" defTabSz="685800" rtl="0" eaLnBrk="1" latinLnBrk="0" hangingPunct="1">
              <a:lnSpc>
                <a:spcPts val="1400"/>
              </a:lnSpc>
              <a:spcBef>
                <a:spcPts val="900"/>
              </a:spcBef>
              <a:buFont typeface="Arial" panose="020B0604020202020204" pitchFamily="34" charset="0"/>
              <a:buNone/>
              <a:defRPr sz="1400" kern="1200" cap="all" baseline="0">
                <a:solidFill>
                  <a:schemeClr val="accent1"/>
                </a:solidFill>
                <a:latin typeface="+mn-lt"/>
                <a:ea typeface="+mn-ea"/>
                <a:cs typeface="+mn-cs"/>
              </a:defRPr>
            </a:lvl1pPr>
            <a:lvl2pPr marL="0" indent="0" algn="l" defTabSz="685800" rtl="0" eaLnBrk="1" latinLnBrk="0" hangingPunct="1">
              <a:lnSpc>
                <a:spcPts val="1400"/>
              </a:lnSpc>
              <a:spcBef>
                <a:spcPts val="0"/>
              </a:spcBef>
              <a:buFont typeface="Arial" panose="020B0604020202020204" pitchFamily="34" charset="0"/>
              <a:buNone/>
              <a:defRPr sz="800" kern="1200">
                <a:solidFill>
                  <a:schemeClr val="tx1"/>
                </a:solidFill>
                <a:latin typeface="+mn-lt"/>
                <a:ea typeface="+mn-ea"/>
                <a:cs typeface="+mn-cs"/>
              </a:defRPr>
            </a:lvl2pPr>
            <a:lvl3pPr marL="179388" indent="-90488"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3pPr>
            <a:lvl4pPr marL="269875" indent="-88900"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4pPr>
            <a:lvl5pPr marL="360363" indent="-90488"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dirty="0">
                <a:solidFill>
                  <a:srgbClr val="ED1944"/>
                </a:solidFill>
                <a:ea typeface="DaxOT-Medium"/>
                <a:cs typeface="DaxOT-Regular"/>
              </a:rPr>
              <a:t>F30 series – 0.8</a:t>
            </a:r>
            <a:r>
              <a:rPr lang="en-GB" cap="none" dirty="0">
                <a:solidFill>
                  <a:srgbClr val="ED1944"/>
                </a:solidFill>
                <a:ea typeface="DaxOT-Medium"/>
                <a:cs typeface="DaxOT-Regular"/>
              </a:rPr>
              <a:t>mm</a:t>
            </a:r>
            <a:r>
              <a:rPr lang="en-GB" dirty="0">
                <a:solidFill>
                  <a:srgbClr val="ED1944"/>
                </a:solidFill>
                <a:ea typeface="DaxOT-Medium"/>
                <a:cs typeface="DaxOT-Regular"/>
              </a:rPr>
              <a:t> pitch: variable heights, all signal</a:t>
            </a:r>
            <a:endParaRPr lang="en-GB" dirty="0">
              <a:solidFill>
                <a:srgbClr val="ED1944"/>
              </a:solidFill>
              <a:cs typeface="DaxOT-Regular"/>
            </a:endParaRPr>
          </a:p>
        </p:txBody>
      </p:sp>
      <p:sp>
        <p:nvSpPr>
          <p:cNvPr id="4" name="Content Placeholder 2">
            <a:extLst>
              <a:ext uri="{FF2B5EF4-FFF2-40B4-BE49-F238E27FC236}">
                <a16:creationId xmlns:a16="http://schemas.microsoft.com/office/drawing/2014/main" id="{6BDD6148-E34D-BF5A-6836-93AA79E77404}"/>
              </a:ext>
            </a:extLst>
          </p:cNvPr>
          <p:cNvSpPr txBox="1">
            <a:spLocks/>
          </p:cNvSpPr>
          <p:nvPr/>
        </p:nvSpPr>
        <p:spPr>
          <a:xfrm>
            <a:off x="473883" y="3722608"/>
            <a:ext cx="8051370" cy="214830"/>
          </a:xfrm>
          <a:prstGeom prst="rect">
            <a:avLst/>
          </a:prstGeom>
        </p:spPr>
        <p:txBody>
          <a:bodyPr vert="horz" lIns="0" tIns="0" rIns="0" bIns="0" rtlCol="0" anchor="t" anchorCtr="0">
            <a:noAutofit/>
          </a:bodyPr>
          <a:lstStyle>
            <a:lvl1pPr marL="0" indent="0" algn="l" defTabSz="685800" rtl="0" eaLnBrk="1" latinLnBrk="0" hangingPunct="1">
              <a:lnSpc>
                <a:spcPts val="1400"/>
              </a:lnSpc>
              <a:spcBef>
                <a:spcPts val="900"/>
              </a:spcBef>
              <a:buFont typeface="Arial" panose="020B0604020202020204" pitchFamily="34" charset="0"/>
              <a:buNone/>
              <a:defRPr sz="800" kern="1200">
                <a:solidFill>
                  <a:schemeClr val="tx1"/>
                </a:solidFill>
                <a:latin typeface="+mn-lt"/>
                <a:ea typeface="+mn-ea"/>
                <a:cs typeface="+mn-cs"/>
              </a:defRPr>
            </a:lvl1pPr>
            <a:lvl2pPr marL="88900" indent="-88900"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2pPr>
            <a:lvl3pPr marL="179388" indent="-90488"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3pPr>
            <a:lvl4pPr marL="269875" indent="-88900"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4pPr>
            <a:lvl5pPr marL="360363" indent="-90488"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1300"/>
              </a:lnSpc>
              <a:spcBef>
                <a:spcPts val="0"/>
              </a:spcBef>
            </a:pPr>
            <a:r>
              <a:rPr lang="en-US" sz="800" dirty="0"/>
              <a:t>The F30 range has 3 different heights in the female connector, and 2 different heights in the male connector, which also incorporates the floating mechanism.</a:t>
            </a:r>
          </a:p>
          <a:p>
            <a:pPr>
              <a:lnSpc>
                <a:spcPts val="1300"/>
              </a:lnSpc>
            </a:pPr>
            <a:endParaRPr lang="en-US" dirty="0"/>
          </a:p>
          <a:p>
            <a:pPr>
              <a:lnSpc>
                <a:spcPts val="1300"/>
              </a:lnSpc>
            </a:pPr>
            <a:endParaRPr lang="en-US" sz="800" dirty="0">
              <a:latin typeface="+mn-lt"/>
            </a:endParaRPr>
          </a:p>
        </p:txBody>
      </p:sp>
      <p:sp>
        <p:nvSpPr>
          <p:cNvPr id="5" name="TextBox 4">
            <a:extLst>
              <a:ext uri="{FF2B5EF4-FFF2-40B4-BE49-F238E27FC236}">
                <a16:creationId xmlns:a16="http://schemas.microsoft.com/office/drawing/2014/main" id="{B04FDA81-8AD6-70A2-DDAF-1BE29871017F}"/>
              </a:ext>
            </a:extLst>
          </p:cNvPr>
          <p:cNvSpPr txBox="1"/>
          <p:nvPr/>
        </p:nvSpPr>
        <p:spPr>
          <a:xfrm>
            <a:off x="389057" y="3843262"/>
            <a:ext cx="3206198" cy="739498"/>
          </a:xfrm>
          <a:prstGeom prst="rect">
            <a:avLst/>
          </a:prstGeom>
          <a:noFill/>
        </p:spPr>
        <p:txBody>
          <a:bodyPr wrap="square" rtlCol="0">
            <a:spAutoFit/>
          </a:bodyPr>
          <a:lstStyle>
            <a:defPPr>
              <a:defRPr lang="en-GB"/>
            </a:defPPr>
            <a:lvl1pPr>
              <a:lnSpc>
                <a:spcPct val="114000"/>
              </a:lnSpc>
              <a:spcAft>
                <a:spcPts val="0"/>
              </a:spcAft>
              <a:defRPr sz="1000">
                <a:latin typeface="DaxOT-Regular" pitchFamily="50" charset="0"/>
              </a:defRPr>
            </a:lvl1pPr>
          </a:lstStyle>
          <a:p>
            <a:pPr>
              <a:lnSpc>
                <a:spcPts val="1300"/>
              </a:lnSpc>
            </a:pPr>
            <a:r>
              <a:rPr lang="en-GB" sz="800" b="1" dirty="0">
                <a:latin typeface="+mn-lt"/>
              </a:rPr>
              <a:t>Female connectors:</a:t>
            </a:r>
          </a:p>
          <a:p>
            <a:pPr marL="171450" indent="-171450">
              <a:lnSpc>
                <a:spcPts val="1300"/>
              </a:lnSpc>
              <a:buClr>
                <a:schemeClr val="accent1"/>
              </a:buClr>
              <a:buFont typeface="Wingdings" panose="05000000000000000000" pitchFamily="2" charset="2"/>
              <a:buChar char="§"/>
            </a:pPr>
            <a:r>
              <a:rPr lang="en-GB" sz="800" b="1" dirty="0">
                <a:latin typeface="+mn-lt"/>
              </a:rPr>
              <a:t>F30-100xxx45R</a:t>
            </a:r>
            <a:r>
              <a:rPr lang="en-GB" sz="800" dirty="0">
                <a:latin typeface="+mn-lt"/>
              </a:rPr>
              <a:t> = 6.80mm high, 60 or 80 contacts</a:t>
            </a:r>
          </a:p>
          <a:p>
            <a:pPr marL="171450" indent="-171450">
              <a:lnSpc>
                <a:spcPts val="1300"/>
              </a:lnSpc>
              <a:buClr>
                <a:schemeClr val="accent1"/>
              </a:buClr>
              <a:buFont typeface="Wingdings" panose="05000000000000000000" pitchFamily="2" charset="2"/>
              <a:buChar char="§"/>
            </a:pPr>
            <a:r>
              <a:rPr lang="en-GB" sz="800" b="1" dirty="0">
                <a:latin typeface="+mn-lt"/>
              </a:rPr>
              <a:t>F30-101xxx45R</a:t>
            </a:r>
            <a:r>
              <a:rPr lang="en-GB" sz="800" dirty="0">
                <a:latin typeface="+mn-lt"/>
              </a:rPr>
              <a:t> = 7.80mm high, 60 or 80 contacts</a:t>
            </a:r>
          </a:p>
          <a:p>
            <a:pPr marL="171450" indent="-171450">
              <a:lnSpc>
                <a:spcPts val="1300"/>
              </a:lnSpc>
              <a:buClr>
                <a:schemeClr val="accent1"/>
              </a:buClr>
              <a:buFont typeface="Wingdings" panose="05000000000000000000" pitchFamily="2" charset="2"/>
              <a:buChar char="§"/>
            </a:pPr>
            <a:r>
              <a:rPr lang="en-GB" sz="800" b="1" dirty="0">
                <a:latin typeface="+mn-lt"/>
              </a:rPr>
              <a:t>F30-102xxx45R</a:t>
            </a:r>
            <a:r>
              <a:rPr lang="en-GB" sz="800" dirty="0">
                <a:latin typeface="+mn-lt"/>
              </a:rPr>
              <a:t> = 19.75mm high, 60 / 80 / 100 contacts</a:t>
            </a:r>
          </a:p>
        </p:txBody>
      </p:sp>
      <p:sp>
        <p:nvSpPr>
          <p:cNvPr id="9" name="TextBox 8">
            <a:extLst>
              <a:ext uri="{FF2B5EF4-FFF2-40B4-BE49-F238E27FC236}">
                <a16:creationId xmlns:a16="http://schemas.microsoft.com/office/drawing/2014/main" id="{FA2AEECD-385B-E56C-7A83-2C462EEEC07D}"/>
              </a:ext>
            </a:extLst>
          </p:cNvPr>
          <p:cNvSpPr txBox="1"/>
          <p:nvPr/>
        </p:nvSpPr>
        <p:spPr>
          <a:xfrm>
            <a:off x="4457155" y="3894500"/>
            <a:ext cx="3564627" cy="572786"/>
          </a:xfrm>
          <a:prstGeom prst="rect">
            <a:avLst/>
          </a:prstGeom>
          <a:noFill/>
        </p:spPr>
        <p:txBody>
          <a:bodyPr wrap="square" rtlCol="0">
            <a:spAutoFit/>
          </a:bodyPr>
          <a:lstStyle>
            <a:defPPr>
              <a:defRPr lang="en-GB"/>
            </a:defPPr>
            <a:lvl1pPr>
              <a:lnSpc>
                <a:spcPct val="114000"/>
              </a:lnSpc>
              <a:spcAft>
                <a:spcPts val="0"/>
              </a:spcAft>
              <a:defRPr sz="1000">
                <a:latin typeface="DaxOT-Regular" pitchFamily="50" charset="0"/>
              </a:defRPr>
            </a:lvl1pPr>
          </a:lstStyle>
          <a:p>
            <a:pPr>
              <a:lnSpc>
                <a:spcPts val="1300"/>
              </a:lnSpc>
            </a:pPr>
            <a:r>
              <a:rPr lang="en-GB" sz="800" b="1" dirty="0">
                <a:latin typeface="+mn-lt"/>
              </a:rPr>
              <a:t>Male connectors:</a:t>
            </a:r>
          </a:p>
          <a:p>
            <a:pPr marL="171450" indent="-171450">
              <a:lnSpc>
                <a:spcPts val="1300"/>
              </a:lnSpc>
              <a:buClr>
                <a:schemeClr val="accent1"/>
              </a:buClr>
              <a:buFont typeface="Wingdings" panose="05000000000000000000" pitchFamily="2" charset="2"/>
              <a:buChar char="§"/>
            </a:pPr>
            <a:r>
              <a:rPr lang="en-GB" sz="800" b="1" dirty="0">
                <a:latin typeface="+mn-lt"/>
              </a:rPr>
              <a:t>F30-200xxx45R</a:t>
            </a:r>
            <a:r>
              <a:rPr lang="en-GB" sz="800" dirty="0">
                <a:latin typeface="+mn-lt"/>
              </a:rPr>
              <a:t> = 4.70mm high, 60 / 80 / 100 contacts</a:t>
            </a:r>
          </a:p>
          <a:p>
            <a:pPr marL="171450" indent="-171450">
              <a:lnSpc>
                <a:spcPts val="1300"/>
              </a:lnSpc>
              <a:buClr>
                <a:schemeClr val="accent1"/>
              </a:buClr>
              <a:buFont typeface="Wingdings" panose="05000000000000000000" pitchFamily="2" charset="2"/>
              <a:buChar char="§"/>
            </a:pPr>
            <a:r>
              <a:rPr lang="en-GB" sz="800" b="1" dirty="0">
                <a:latin typeface="+mn-lt"/>
              </a:rPr>
              <a:t>F30-201xxx45R</a:t>
            </a:r>
            <a:r>
              <a:rPr lang="en-GB" sz="800" dirty="0">
                <a:latin typeface="+mn-lt"/>
              </a:rPr>
              <a:t> = 8.45mm high, 60 or 80 contacts</a:t>
            </a:r>
          </a:p>
        </p:txBody>
      </p:sp>
      <p:graphicFrame>
        <p:nvGraphicFramePr>
          <p:cNvPr id="10" name="Table 9">
            <a:extLst>
              <a:ext uri="{FF2B5EF4-FFF2-40B4-BE49-F238E27FC236}">
                <a16:creationId xmlns:a16="http://schemas.microsoft.com/office/drawing/2014/main" id="{7D26BCF5-4E66-D38C-D7D7-32A2F14E0C39}"/>
              </a:ext>
            </a:extLst>
          </p:cNvPr>
          <p:cNvGraphicFramePr>
            <a:graphicFrameLocks noGrp="1"/>
          </p:cNvGraphicFramePr>
          <p:nvPr>
            <p:extLst>
              <p:ext uri="{D42A27DB-BD31-4B8C-83A1-F6EECF244321}">
                <p14:modId xmlns:p14="http://schemas.microsoft.com/office/powerpoint/2010/main" val="2844138379"/>
              </p:ext>
            </p:extLst>
          </p:nvPr>
        </p:nvGraphicFramePr>
        <p:xfrm>
          <a:off x="3246220" y="1756918"/>
          <a:ext cx="2792761" cy="1143000"/>
        </p:xfrm>
        <a:graphic>
          <a:graphicData uri="http://schemas.openxmlformats.org/drawingml/2006/table">
            <a:tbl>
              <a:tblPr>
                <a:tableStyleId>{72833802-FEF1-4C79-8D5D-14CF1EAF98D9}</a:tableStyleId>
              </a:tblPr>
              <a:tblGrid>
                <a:gridCol w="648000">
                  <a:extLst>
                    <a:ext uri="{9D8B030D-6E8A-4147-A177-3AD203B41FA5}">
                      <a16:colId xmlns:a16="http://schemas.microsoft.com/office/drawing/2014/main" val="20001"/>
                    </a:ext>
                  </a:extLst>
                </a:gridCol>
                <a:gridCol w="648000">
                  <a:extLst>
                    <a:ext uri="{9D8B030D-6E8A-4147-A177-3AD203B41FA5}">
                      <a16:colId xmlns:a16="http://schemas.microsoft.com/office/drawing/2014/main" val="20002"/>
                    </a:ext>
                  </a:extLst>
                </a:gridCol>
                <a:gridCol w="722630">
                  <a:extLst>
                    <a:ext uri="{9D8B030D-6E8A-4147-A177-3AD203B41FA5}">
                      <a16:colId xmlns:a16="http://schemas.microsoft.com/office/drawing/2014/main" val="20003"/>
                    </a:ext>
                  </a:extLst>
                </a:gridCol>
                <a:gridCol w="774131">
                  <a:extLst>
                    <a:ext uri="{9D8B030D-6E8A-4147-A177-3AD203B41FA5}">
                      <a16:colId xmlns:a16="http://schemas.microsoft.com/office/drawing/2014/main" val="20005"/>
                    </a:ext>
                  </a:extLst>
                </a:gridCol>
              </a:tblGrid>
              <a:tr h="216000">
                <a:tc rowSpan="2"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kern="1200" baseline="0" dirty="0">
                          <a:solidFill>
                            <a:srgbClr val="000000"/>
                          </a:solidFill>
                          <a:latin typeface="+mn-lt"/>
                          <a:ea typeface="+mn-ea"/>
                          <a:cs typeface="+mn-cs"/>
                        </a:rPr>
                        <a:t>Nominal</a:t>
                      </a:r>
                      <a:br>
                        <a:rPr lang="en-GB" sz="900" b="1" kern="1200" baseline="0" dirty="0">
                          <a:solidFill>
                            <a:srgbClr val="000000"/>
                          </a:solidFill>
                          <a:latin typeface="+mn-lt"/>
                          <a:ea typeface="+mn-ea"/>
                          <a:cs typeface="+mn-cs"/>
                        </a:rPr>
                      </a:br>
                      <a:r>
                        <a:rPr lang="en-GB" sz="900" b="1" kern="1200" baseline="0" dirty="0">
                          <a:solidFill>
                            <a:srgbClr val="000000"/>
                          </a:solidFill>
                          <a:latin typeface="+mn-lt"/>
                          <a:ea typeface="+mn-ea"/>
                          <a:cs typeface="+mn-cs"/>
                        </a:rPr>
                        <a:t>mating heights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900" b="1" kern="1200" baseline="0" dirty="0">
                        <a:solidFill>
                          <a:srgbClr val="000000"/>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baseline="0" dirty="0">
                          <a:solidFill>
                            <a:srgbClr val="000000"/>
                          </a:solidFill>
                        </a:rPr>
                        <a:t>MALE</a:t>
                      </a:r>
                      <a:endParaRPr lang="en-GB" sz="900" b="1" i="0" baseline="0" dirty="0">
                        <a:solidFill>
                          <a:srgbClr val="000000"/>
                        </a:solidFill>
                        <a:latin typeface="Maven Pro Semi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0" dirty="0">
                        <a:solidFill>
                          <a:schemeClr val="tx1"/>
                        </a:solidFill>
                        <a:latin typeface="DaxOT-Medium" pitchFamily="50"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16000">
                <a:tc gridSpan="2"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900" b="1" kern="1200" baseline="0" dirty="0">
                        <a:solidFill>
                          <a:srgbClr val="000000"/>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900" b="1" kern="1200" baseline="0" dirty="0">
                        <a:solidFill>
                          <a:srgbClr val="000000"/>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900" b="0" dirty="0">
                          <a:solidFill>
                            <a:srgbClr val="000000"/>
                          </a:solidFill>
                        </a:rPr>
                        <a:t>F30-200</a:t>
                      </a:r>
                      <a:endParaRPr lang="en-GB" sz="900" b="0" dirty="0">
                        <a:solidFill>
                          <a:srgbClr val="000000"/>
                        </a:solidFill>
                        <a:latin typeface="+mj-lt"/>
                        <a:cs typeface="DaxOT-Medium"/>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900" b="0" dirty="0">
                          <a:solidFill>
                            <a:srgbClr val="000000"/>
                          </a:solidFill>
                        </a:rPr>
                        <a:t>F30-201</a:t>
                      </a:r>
                      <a:endParaRPr lang="en-GB" sz="900" b="0" dirty="0">
                        <a:solidFill>
                          <a:srgbClr val="000000"/>
                        </a:solidFill>
                        <a:latin typeface="+mj-lt"/>
                        <a:cs typeface="DaxOT-Medium"/>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16000">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baseline="0" dirty="0">
                          <a:solidFill>
                            <a:srgbClr val="000000"/>
                          </a:solidFill>
                        </a:rPr>
                        <a:t>FEMALE</a:t>
                      </a:r>
                      <a:endParaRPr lang="en-GB" sz="900" b="1" i="0" baseline="0" dirty="0">
                        <a:solidFill>
                          <a:srgbClr val="000000"/>
                        </a:solidFill>
                        <a:latin typeface="Maven Pro Semi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900" b="0" dirty="0">
                          <a:solidFill>
                            <a:schemeClr val="tx1"/>
                          </a:solidFill>
                        </a:rPr>
                        <a:t>F30-100</a:t>
                      </a:r>
                      <a:endParaRPr lang="en-GB" sz="900" b="0" dirty="0">
                        <a:solidFill>
                          <a:schemeClr val="tx1"/>
                        </a:solidFill>
                        <a:latin typeface="+mj-lt"/>
                        <a:cs typeface="DaxOT-Medium"/>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900" b="0" dirty="0">
                          <a:solidFill>
                            <a:srgbClr val="ED1944"/>
                          </a:solidFill>
                        </a:rPr>
                        <a:t>8.00mm</a:t>
                      </a:r>
                      <a:endParaRPr lang="en-GB" sz="900" b="0" dirty="0">
                        <a:solidFill>
                          <a:srgbClr val="ED1944"/>
                        </a:solidFill>
                        <a:latin typeface="+mj-lt"/>
                        <a:cs typeface="DaxOT-Medium"/>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900" b="0" dirty="0">
                          <a:solidFill>
                            <a:srgbClr val="ED1944"/>
                          </a:solidFill>
                        </a:rPr>
                        <a:t>11.75mm</a:t>
                      </a:r>
                      <a:endParaRPr lang="en-GB" sz="900" b="0" dirty="0">
                        <a:solidFill>
                          <a:srgbClr val="ED1944"/>
                        </a:solidFill>
                        <a:latin typeface="+mj-lt"/>
                        <a:cs typeface="DaxOT-Medium"/>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16000">
                <a:tc vMerge="1">
                  <a:txBody>
                    <a:bodyPr/>
                    <a:lstStyle/>
                    <a:p>
                      <a:endParaRPr lang="en-GB"/>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kern="1200" dirty="0">
                          <a:solidFill>
                            <a:schemeClr val="tx1"/>
                          </a:solidFill>
                        </a:rPr>
                        <a:t>F30-101</a:t>
                      </a:r>
                      <a:endParaRPr lang="el-GR" sz="900" kern="1200" dirty="0">
                        <a:solidFill>
                          <a:schemeClr val="tx1"/>
                        </a:solidFill>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kern="1200" dirty="0">
                          <a:solidFill>
                            <a:srgbClr val="ED1944"/>
                          </a:solidFill>
                        </a:rPr>
                        <a:t>9.00mm</a:t>
                      </a:r>
                      <a:endParaRPr lang="el-GR" sz="900" kern="1200" dirty="0">
                        <a:solidFill>
                          <a:srgbClr val="ED1944"/>
                        </a:solidFill>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kern="1200" dirty="0">
                          <a:solidFill>
                            <a:srgbClr val="ED1944"/>
                          </a:solidFill>
                        </a:rPr>
                        <a:t>12.75mm</a:t>
                      </a:r>
                      <a:endParaRPr lang="el-GR" sz="900" kern="1200" dirty="0">
                        <a:solidFill>
                          <a:srgbClr val="ED1944"/>
                        </a:solidFill>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64144948"/>
                  </a:ext>
                </a:extLst>
              </a:tr>
              <a:tr h="216000">
                <a:tc vMerge="1">
                  <a:txBody>
                    <a:bodyPr/>
                    <a:lstStyle/>
                    <a:p>
                      <a:pPr algn="ctr"/>
                      <a:endParaRPr lang="en-GB" sz="1800" b="0" dirty="0">
                        <a:solidFill>
                          <a:srgbClr val="000000"/>
                        </a:solidFill>
                        <a:latin typeface="DaxOT-Medium" pitchFamily="50" charset="0"/>
                        <a:cs typeface="DaxOT-Medium"/>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kern="1200" dirty="0">
                          <a:solidFill>
                            <a:schemeClr val="tx1"/>
                          </a:solidFill>
                        </a:rPr>
                        <a:t>F30-102</a:t>
                      </a:r>
                      <a:endParaRPr lang="el-GR" sz="900" kern="1200" dirty="0">
                        <a:solidFill>
                          <a:schemeClr val="tx1"/>
                        </a:solidFill>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kern="1200" dirty="0">
                          <a:solidFill>
                            <a:srgbClr val="ED1944"/>
                          </a:solidFill>
                        </a:rPr>
                        <a:t>20.95mm</a:t>
                      </a:r>
                      <a:endParaRPr lang="el-GR" sz="900" kern="1200" dirty="0">
                        <a:solidFill>
                          <a:srgbClr val="ED1944"/>
                        </a:solidFill>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kern="1200" dirty="0">
                          <a:solidFill>
                            <a:srgbClr val="ED1944"/>
                          </a:solidFill>
                        </a:rPr>
                        <a:t>24.70mm</a:t>
                      </a:r>
                      <a:endParaRPr lang="el-GR" sz="900" kern="1200" dirty="0">
                        <a:solidFill>
                          <a:srgbClr val="ED1944"/>
                        </a:solidFill>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pic>
        <p:nvPicPr>
          <p:cNvPr id="14" name="Picture 13" descr="A close-up of a computer chip&#10;&#10;Description automatically generated">
            <a:extLst>
              <a:ext uri="{FF2B5EF4-FFF2-40B4-BE49-F238E27FC236}">
                <a16:creationId xmlns:a16="http://schemas.microsoft.com/office/drawing/2014/main" id="{C25959D5-1F3C-1200-C0E2-31E568B5CA81}"/>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4123" t="10499" r="15179" b="12405"/>
          <a:stretch/>
        </p:blipFill>
        <p:spPr>
          <a:xfrm>
            <a:off x="629447" y="1371886"/>
            <a:ext cx="1878510" cy="2048531"/>
          </a:xfrm>
          <a:prstGeom prst="rect">
            <a:avLst/>
          </a:prstGeom>
        </p:spPr>
      </p:pic>
      <p:pic>
        <p:nvPicPr>
          <p:cNvPr id="18" name="Picture 17" descr="A close-up of a computer connector&#10;&#10;Description automatically generated">
            <a:extLst>
              <a:ext uri="{FF2B5EF4-FFF2-40B4-BE49-F238E27FC236}">
                <a16:creationId xmlns:a16="http://schemas.microsoft.com/office/drawing/2014/main" id="{23010684-DF78-1C77-A37C-D98B1689D551}"/>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8083" t="28909" r="7277" b="22615"/>
          <a:stretch/>
        </p:blipFill>
        <p:spPr>
          <a:xfrm>
            <a:off x="6668323" y="1864155"/>
            <a:ext cx="2018590" cy="1156102"/>
          </a:xfrm>
          <a:prstGeom prst="rect">
            <a:avLst/>
          </a:prstGeom>
        </p:spPr>
      </p:pic>
    </p:spTree>
    <p:extLst>
      <p:ext uri="{BB962C8B-B14F-4D97-AF65-F5344CB8AC3E}">
        <p14:creationId xmlns:p14="http://schemas.microsoft.com/office/powerpoint/2010/main" val="2002792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B754214-F2FE-21DA-F48A-60D13C9C9E9A}"/>
              </a:ext>
            </a:extLst>
          </p:cNvPr>
          <p:cNvCxnSpPr>
            <a:cxnSpLocks/>
          </p:cNvCxnSpPr>
          <p:nvPr/>
        </p:nvCxnSpPr>
        <p:spPr>
          <a:xfrm>
            <a:off x="278969" y="3665579"/>
            <a:ext cx="8578312"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C666EFD3-777B-6385-DC42-69931B2BFBBE}"/>
              </a:ext>
            </a:extLst>
          </p:cNvPr>
          <p:cNvSpPr txBox="1">
            <a:spLocks/>
          </p:cNvSpPr>
          <p:nvPr/>
        </p:nvSpPr>
        <p:spPr>
          <a:xfrm>
            <a:off x="389058" y="3664238"/>
            <a:ext cx="8468222" cy="950619"/>
          </a:xfrm>
          <a:prstGeom prst="rect">
            <a:avLst/>
          </a:prstGeom>
        </p:spPr>
        <p:txBody>
          <a:bodyPr anchor="ctr"/>
          <a:lstStyle>
            <a:lvl1pPr marL="0" indent="0" algn="l" defTabSz="685800" rtl="0" eaLnBrk="1" latinLnBrk="0" hangingPunct="1">
              <a:lnSpc>
                <a:spcPts val="1400"/>
              </a:lnSpc>
              <a:spcBef>
                <a:spcPts val="900"/>
              </a:spcBef>
              <a:buFont typeface="Arial" panose="020B0604020202020204" pitchFamily="34" charset="0"/>
              <a:buNone/>
              <a:defRPr sz="800" kern="1200">
                <a:solidFill>
                  <a:schemeClr val="tx1"/>
                </a:solidFill>
                <a:latin typeface="+mn-lt"/>
                <a:ea typeface="+mn-ea"/>
                <a:cs typeface="+mn-cs"/>
              </a:defRPr>
            </a:lvl1pPr>
            <a:lvl2pPr marL="88900" indent="-88900"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2pPr>
            <a:lvl3pPr marL="179388" indent="-90488"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3pPr>
            <a:lvl4pPr marL="269875" indent="-88900"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4pPr>
            <a:lvl5pPr marL="360363" indent="-90488"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1300"/>
              </a:lnSpc>
              <a:spcBef>
                <a:spcPts val="300"/>
              </a:spcBef>
            </a:pPr>
            <a:r>
              <a:rPr lang="en-GB" sz="800" dirty="0">
                <a:latin typeface="Maven Pro Black" pitchFamily="2" charset="77"/>
              </a:rPr>
              <a:t>View the </a:t>
            </a:r>
            <a:r>
              <a:rPr lang="en-GB" sz="800" dirty="0">
                <a:latin typeface="Maven Pro Black" pitchFamily="2" charset="77"/>
                <a:hlinkClick r:id="rId2"/>
              </a:rPr>
              <a:t>C057XX Component Specification </a:t>
            </a:r>
            <a:r>
              <a:rPr lang="en-GB" sz="800" dirty="0">
                <a:latin typeface="Maven Pro Black" pitchFamily="2" charset="77"/>
              </a:rPr>
              <a:t>for more detail.</a:t>
            </a:r>
            <a:endParaRPr lang="en-US" sz="800" dirty="0">
              <a:latin typeface="Maven Pro Black" pitchFamily="2" charset="77"/>
            </a:endParaRPr>
          </a:p>
        </p:txBody>
      </p:sp>
      <p:graphicFrame>
        <p:nvGraphicFramePr>
          <p:cNvPr id="4" name="object 6">
            <a:extLst>
              <a:ext uri="{FF2B5EF4-FFF2-40B4-BE49-F238E27FC236}">
                <a16:creationId xmlns:a16="http://schemas.microsoft.com/office/drawing/2014/main" id="{DCA464E9-8B4C-17B0-A1C0-D3F6AB9B3675}"/>
              </a:ext>
            </a:extLst>
          </p:cNvPr>
          <p:cNvGraphicFramePr>
            <a:graphicFrameLocks noGrp="1"/>
          </p:cNvGraphicFramePr>
          <p:nvPr>
            <p:extLst>
              <p:ext uri="{D42A27DB-BD31-4B8C-83A1-F6EECF244321}">
                <p14:modId xmlns:p14="http://schemas.microsoft.com/office/powerpoint/2010/main" val="1172018478"/>
              </p:ext>
            </p:extLst>
          </p:nvPr>
        </p:nvGraphicFramePr>
        <p:xfrm>
          <a:off x="1670534" y="1919969"/>
          <a:ext cx="5795181" cy="1093355"/>
        </p:xfrm>
        <a:graphic>
          <a:graphicData uri="http://schemas.openxmlformats.org/drawingml/2006/table">
            <a:tbl>
              <a:tblPr firstRow="1" bandRow="1">
                <a:tableStyleId>{2D5ABB26-0587-4C30-8999-92F81FD0307C}</a:tableStyleId>
              </a:tblPr>
              <a:tblGrid>
                <a:gridCol w="2656775">
                  <a:extLst>
                    <a:ext uri="{9D8B030D-6E8A-4147-A177-3AD203B41FA5}">
                      <a16:colId xmlns:a16="http://schemas.microsoft.com/office/drawing/2014/main" val="20000"/>
                    </a:ext>
                  </a:extLst>
                </a:gridCol>
                <a:gridCol w="3138406">
                  <a:extLst>
                    <a:ext uri="{9D8B030D-6E8A-4147-A177-3AD203B41FA5}">
                      <a16:colId xmlns:a16="http://schemas.microsoft.com/office/drawing/2014/main" val="20001"/>
                    </a:ext>
                  </a:extLst>
                </a:gridCol>
              </a:tblGrid>
              <a:tr h="295200">
                <a:tc>
                  <a:txBody>
                    <a:bodyPr/>
                    <a:lstStyle/>
                    <a:p>
                      <a:pPr marL="80645">
                        <a:lnSpc>
                          <a:spcPct val="100000"/>
                        </a:lnSpc>
                        <a:spcBef>
                          <a:spcPts val="605"/>
                        </a:spcBef>
                      </a:pPr>
                      <a:r>
                        <a:rPr lang="en-GB" sz="900" spc="-20">
                          <a:solidFill>
                            <a:schemeClr val="tx1"/>
                          </a:solidFill>
                          <a:latin typeface="Maven Pro Medium"/>
                          <a:cs typeface="Maven Pro Medium"/>
                        </a:rPr>
                        <a:t>Current Rating</a:t>
                      </a:r>
                      <a:endParaRPr sz="900" dirty="0">
                        <a:solidFill>
                          <a:schemeClr val="tx1"/>
                        </a:solidFill>
                        <a:latin typeface="Maven Pro Medium"/>
                        <a:cs typeface="Maven Pro Medium"/>
                      </a:endParaRPr>
                    </a:p>
                  </a:txBody>
                  <a:tcPr marL="0" marR="0" marT="76835" marB="75600" anchor="ctr">
                    <a:lnL w="9525">
                      <a:solidFill>
                        <a:srgbClr val="9393AE"/>
                      </a:solidFill>
                      <a:prstDash val="solid"/>
                    </a:lnL>
                    <a:lnR w="9525" cap="flat" cmpd="sng" algn="ctr">
                      <a:solidFill>
                        <a:srgbClr val="9393AE"/>
                      </a:solidFill>
                      <a:prstDash val="solid"/>
                      <a:round/>
                      <a:headEnd type="none" w="med" len="med"/>
                      <a:tailEnd type="none" w="med" len="med"/>
                    </a:lnR>
                    <a:lnT w="9525">
                      <a:solidFill>
                        <a:srgbClr val="9393AE"/>
                      </a:solidFill>
                      <a:prstDash val="solid"/>
                    </a:lnT>
                    <a:lnB w="9525">
                      <a:solidFill>
                        <a:srgbClr val="9393AE"/>
                      </a:solidFill>
                      <a:prstDash val="solid"/>
                    </a:lnB>
                    <a:solidFill>
                      <a:schemeClr val="bg1"/>
                    </a:solidFill>
                  </a:tcPr>
                </a:tc>
                <a:tc>
                  <a:txBody>
                    <a:bodyPr/>
                    <a:lstStyle/>
                    <a:p>
                      <a:pPr marL="80645">
                        <a:lnSpc>
                          <a:spcPct val="100000"/>
                        </a:lnSpc>
                        <a:spcBef>
                          <a:spcPts val="605"/>
                        </a:spcBef>
                      </a:pPr>
                      <a:r>
                        <a:rPr lang="en-GB" sz="900" spc="-20" dirty="0">
                          <a:solidFill>
                            <a:schemeClr val="tx1"/>
                          </a:solidFill>
                          <a:latin typeface="Maven Pro Medium"/>
                          <a:cs typeface="Maven Pro Medium"/>
                        </a:rPr>
                        <a:t>Signal Contacts = </a:t>
                      </a:r>
                      <a:r>
                        <a:rPr lang="en-GB" sz="900" b="1" i="0" kern="1200" spc="-20" dirty="0">
                          <a:solidFill>
                            <a:schemeClr val="accent1"/>
                          </a:solidFill>
                          <a:latin typeface="Maven Pro Black" pitchFamily="2" charset="77"/>
                          <a:ea typeface="+mn-ea"/>
                          <a:cs typeface="Maven Pro Medium"/>
                        </a:rPr>
                        <a:t>0.5A</a:t>
                      </a:r>
                      <a:r>
                        <a:rPr lang="en-GB" sz="900" b="1" i="0" spc="-20" dirty="0">
                          <a:solidFill>
                            <a:schemeClr val="accent1"/>
                          </a:solidFill>
                          <a:latin typeface="Maven Pro Black" pitchFamily="2" charset="77"/>
                          <a:cs typeface="Maven Pro Medium"/>
                        </a:rPr>
                        <a:t> </a:t>
                      </a:r>
                      <a:r>
                        <a:rPr lang="en-GB" sz="900" spc="-20" dirty="0">
                          <a:solidFill>
                            <a:schemeClr val="tx1"/>
                          </a:solidFill>
                          <a:latin typeface="Maven Pro Medium"/>
                          <a:cs typeface="Maven Pro Medium"/>
                        </a:rPr>
                        <a:t>per contact (0.4A for F10 series)</a:t>
                      </a:r>
                    </a:p>
                    <a:p>
                      <a:pPr marL="80645">
                        <a:lnSpc>
                          <a:spcPct val="100000"/>
                        </a:lnSpc>
                        <a:spcBef>
                          <a:spcPts val="605"/>
                        </a:spcBef>
                      </a:pPr>
                      <a:r>
                        <a:rPr lang="en-GB" sz="900" b="0" i="0" spc="-20" dirty="0">
                          <a:solidFill>
                            <a:schemeClr val="tx1"/>
                          </a:solidFill>
                          <a:latin typeface="Maven Pro Medium"/>
                          <a:cs typeface="Maven Pro Medium"/>
                        </a:rPr>
                        <a:t>Power Contacts = </a:t>
                      </a:r>
                      <a:r>
                        <a:rPr lang="en-GB" sz="900" b="1" i="0" kern="1200" spc="-20" dirty="0">
                          <a:solidFill>
                            <a:schemeClr val="accent1"/>
                          </a:solidFill>
                          <a:latin typeface="Maven Pro Black" pitchFamily="2" charset="77"/>
                          <a:ea typeface="+mn-ea"/>
                          <a:cs typeface="Maven Pro Medium"/>
                        </a:rPr>
                        <a:t>3A</a:t>
                      </a:r>
                      <a:r>
                        <a:rPr lang="en-GB" sz="900" b="0" i="0" spc="-20" dirty="0">
                          <a:solidFill>
                            <a:schemeClr val="tx1"/>
                          </a:solidFill>
                          <a:latin typeface="Maven Pro Medium"/>
                          <a:cs typeface="Maven Pro Medium"/>
                        </a:rPr>
                        <a:t> per contact</a:t>
                      </a:r>
                      <a:endParaRPr sz="900" b="0" i="0" dirty="0">
                        <a:solidFill>
                          <a:schemeClr val="accent1"/>
                        </a:solidFill>
                        <a:latin typeface="Maven Pro Black" pitchFamily="2" charset="77"/>
                        <a:cs typeface="Maven Pro Medium"/>
                      </a:endParaRPr>
                    </a:p>
                  </a:txBody>
                  <a:tcPr marL="0" marR="0" marT="76835" marB="75600" anchor="ctr">
                    <a:lnL w="9525" cap="flat" cmpd="sng" algn="ctr">
                      <a:solidFill>
                        <a:srgbClr val="9393AE"/>
                      </a:solidFill>
                      <a:prstDash val="solid"/>
                      <a:round/>
                      <a:headEnd type="none" w="med" len="med"/>
                      <a:tailEnd type="none" w="med" len="med"/>
                    </a:lnL>
                    <a:lnR w="9525" cap="flat" cmpd="sng" algn="ctr">
                      <a:solidFill>
                        <a:srgbClr val="9393AE"/>
                      </a:solidFill>
                      <a:prstDash val="solid"/>
                      <a:round/>
                      <a:headEnd type="none" w="med" len="med"/>
                      <a:tailEnd type="none" w="med" len="med"/>
                    </a:lnR>
                    <a:lnT w="9525">
                      <a:solidFill>
                        <a:srgbClr val="9393AE"/>
                      </a:solidFill>
                      <a:prstDash val="solid"/>
                    </a:lnT>
                    <a:lnB w="9525">
                      <a:solidFill>
                        <a:srgbClr val="9393AE"/>
                      </a:solidFill>
                      <a:prstDash val="solid"/>
                    </a:lnB>
                    <a:solidFill>
                      <a:schemeClr val="bg1"/>
                    </a:solidFill>
                  </a:tcPr>
                </a:tc>
                <a:extLst>
                  <a:ext uri="{0D108BD9-81ED-4DB2-BD59-A6C34878D82A}">
                    <a16:rowId xmlns:a16="http://schemas.microsoft.com/office/drawing/2014/main" val="10001"/>
                  </a:ext>
                </a:extLst>
              </a:tr>
              <a:tr h="295200">
                <a:tc>
                  <a:txBody>
                    <a:bodyPr/>
                    <a:lstStyle/>
                    <a:p>
                      <a:pPr marL="80645">
                        <a:lnSpc>
                          <a:spcPct val="100000"/>
                        </a:lnSpc>
                        <a:spcBef>
                          <a:spcPts val="605"/>
                        </a:spcBef>
                      </a:pPr>
                      <a:r>
                        <a:rPr lang="en-GB" sz="900" spc="-20" dirty="0">
                          <a:solidFill>
                            <a:schemeClr val="tx1"/>
                          </a:solidFill>
                          <a:latin typeface="Maven Pro Medium"/>
                          <a:cs typeface="Maven Pro Medium"/>
                        </a:rPr>
                        <a:t>Contact Resistance</a:t>
                      </a:r>
                      <a:endParaRPr sz="900" dirty="0">
                        <a:solidFill>
                          <a:schemeClr val="tx1"/>
                        </a:solidFill>
                        <a:latin typeface="Maven Pro Medium"/>
                        <a:cs typeface="Maven Pro Medium"/>
                      </a:endParaRPr>
                    </a:p>
                  </a:txBody>
                  <a:tcPr marL="0" marR="0" marT="76835" marB="75600" anchor="ctr">
                    <a:lnL w="9525">
                      <a:solidFill>
                        <a:srgbClr val="9393AE"/>
                      </a:solidFill>
                      <a:prstDash val="solid"/>
                    </a:lnL>
                    <a:lnR w="9525" cap="flat" cmpd="sng" algn="ctr">
                      <a:solidFill>
                        <a:srgbClr val="9393AE"/>
                      </a:solidFill>
                      <a:prstDash val="solid"/>
                      <a:round/>
                      <a:headEnd type="none" w="med" len="med"/>
                      <a:tailEnd type="none" w="med" len="med"/>
                    </a:lnR>
                    <a:lnT w="9525">
                      <a:solidFill>
                        <a:srgbClr val="9393AE"/>
                      </a:solidFill>
                      <a:prstDash val="solid"/>
                    </a:lnT>
                    <a:lnB w="9525">
                      <a:solidFill>
                        <a:srgbClr val="9393AE"/>
                      </a:solidFill>
                      <a:prstDash val="solid"/>
                    </a:lnB>
                    <a:solidFill>
                      <a:srgbClr val="E5E4EB"/>
                    </a:solidFill>
                  </a:tcPr>
                </a:tc>
                <a:tc>
                  <a:txBody>
                    <a:bodyPr/>
                    <a:lstStyle/>
                    <a:p>
                      <a:pPr marL="80645">
                        <a:lnSpc>
                          <a:spcPct val="100000"/>
                        </a:lnSpc>
                        <a:spcBef>
                          <a:spcPts val="605"/>
                        </a:spcBef>
                      </a:pPr>
                      <a:r>
                        <a:rPr lang="en-GB" sz="900" kern="1200" spc="-20" dirty="0">
                          <a:solidFill>
                            <a:schemeClr val="tx1"/>
                          </a:solidFill>
                          <a:latin typeface="Maven Pro Medium"/>
                          <a:ea typeface="+mn-ea"/>
                          <a:cs typeface="Maven Pro Medium"/>
                        </a:rPr>
                        <a:t>100m</a:t>
                      </a:r>
                      <a:r>
                        <a:rPr lang="en-GB" sz="900" b="1" spc="-20" dirty="0">
                          <a:solidFill>
                            <a:schemeClr val="tx1"/>
                          </a:solidFill>
                          <a:latin typeface="Arial" panose="020B0604020202020204" pitchFamily="34" charset="0"/>
                          <a:cs typeface="Arial" panose="020B0604020202020204" pitchFamily="34" charset="0"/>
                        </a:rPr>
                        <a:t>Ω</a:t>
                      </a:r>
                      <a:r>
                        <a:rPr lang="en-GB" sz="900" kern="1200" spc="-20" dirty="0">
                          <a:solidFill>
                            <a:schemeClr val="tx1"/>
                          </a:solidFill>
                          <a:latin typeface="Maven Pro Medium"/>
                          <a:ea typeface="+mn-ea"/>
                          <a:cs typeface="Maven Pro Medium"/>
                        </a:rPr>
                        <a:t> max</a:t>
                      </a:r>
                      <a:endParaRPr sz="900" kern="1200" spc="-20" dirty="0">
                        <a:solidFill>
                          <a:schemeClr val="tx1"/>
                        </a:solidFill>
                        <a:latin typeface="Maven Pro Medium"/>
                        <a:ea typeface="+mn-ea"/>
                        <a:cs typeface="Maven Pro Medium"/>
                      </a:endParaRPr>
                    </a:p>
                  </a:txBody>
                  <a:tcPr marL="0" marR="0" marT="76835" marB="75600" anchor="ctr">
                    <a:lnL w="9525">
                      <a:solidFill>
                        <a:srgbClr val="9393AE"/>
                      </a:solidFill>
                      <a:prstDash val="solid"/>
                    </a:lnL>
                    <a:lnR w="9525">
                      <a:solidFill>
                        <a:srgbClr val="9393AE"/>
                      </a:solidFill>
                      <a:prstDash val="solid"/>
                    </a:lnR>
                    <a:lnT w="9525">
                      <a:solidFill>
                        <a:srgbClr val="9393AE"/>
                      </a:solidFill>
                      <a:prstDash val="solid"/>
                    </a:lnT>
                    <a:lnB w="9525">
                      <a:solidFill>
                        <a:srgbClr val="9393AE"/>
                      </a:solidFill>
                      <a:prstDash val="solid"/>
                    </a:lnB>
                    <a:solidFill>
                      <a:srgbClr val="E5E4EB"/>
                    </a:solidFill>
                  </a:tcPr>
                </a:tc>
                <a:extLst>
                  <a:ext uri="{0D108BD9-81ED-4DB2-BD59-A6C34878D82A}">
                    <a16:rowId xmlns:a16="http://schemas.microsoft.com/office/drawing/2014/main" val="10002"/>
                  </a:ext>
                </a:extLst>
              </a:tr>
              <a:tr h="295200">
                <a:tc>
                  <a:txBody>
                    <a:bodyPr/>
                    <a:lstStyle/>
                    <a:p>
                      <a:pPr marL="80645">
                        <a:lnSpc>
                          <a:spcPct val="100000"/>
                        </a:lnSpc>
                        <a:spcBef>
                          <a:spcPts val="605"/>
                        </a:spcBef>
                      </a:pPr>
                      <a:r>
                        <a:rPr lang="en-GB" sz="900" spc="-20">
                          <a:solidFill>
                            <a:schemeClr val="tx1"/>
                          </a:solidFill>
                          <a:latin typeface="Maven Pro Medium"/>
                          <a:cs typeface="Maven Pro Medium"/>
                        </a:rPr>
                        <a:t>Insulation Resistance</a:t>
                      </a:r>
                      <a:endParaRPr sz="900" dirty="0">
                        <a:solidFill>
                          <a:schemeClr val="tx1"/>
                        </a:solidFill>
                        <a:latin typeface="Maven Pro Medium"/>
                        <a:cs typeface="Maven Pro Medium"/>
                      </a:endParaRPr>
                    </a:p>
                  </a:txBody>
                  <a:tcPr marL="0" marR="0" marT="76835" marB="75600" anchor="ctr">
                    <a:lnL w="9525">
                      <a:solidFill>
                        <a:srgbClr val="9393AE"/>
                      </a:solidFill>
                      <a:prstDash val="solid"/>
                    </a:lnL>
                    <a:lnR w="9525" cap="flat" cmpd="sng" algn="ctr">
                      <a:solidFill>
                        <a:srgbClr val="9393AE"/>
                      </a:solidFill>
                      <a:prstDash val="solid"/>
                      <a:round/>
                      <a:headEnd type="none" w="med" len="med"/>
                      <a:tailEnd type="none" w="med" len="med"/>
                    </a:lnR>
                    <a:lnT w="9525">
                      <a:solidFill>
                        <a:srgbClr val="9393AE"/>
                      </a:solidFill>
                      <a:prstDash val="solid"/>
                    </a:lnT>
                    <a:lnB w="9525">
                      <a:solidFill>
                        <a:srgbClr val="9393AE"/>
                      </a:solidFill>
                      <a:prstDash val="solid"/>
                    </a:lnB>
                    <a:solidFill>
                      <a:schemeClr val="bg1"/>
                    </a:solidFill>
                  </a:tcPr>
                </a:tc>
                <a:tc>
                  <a:txBody>
                    <a:bodyPr/>
                    <a:lstStyle/>
                    <a:p>
                      <a:pPr marL="80645">
                        <a:lnSpc>
                          <a:spcPct val="100000"/>
                        </a:lnSpc>
                        <a:spcBef>
                          <a:spcPts val="605"/>
                        </a:spcBef>
                      </a:pPr>
                      <a:r>
                        <a:rPr lang="en-GB" sz="900" spc="-20" dirty="0">
                          <a:solidFill>
                            <a:schemeClr val="tx1"/>
                          </a:solidFill>
                          <a:latin typeface="Maven Pro Medium"/>
                          <a:cs typeface="Maven Pro Medium"/>
                        </a:rPr>
                        <a:t>100M</a:t>
                      </a:r>
                      <a:r>
                        <a:rPr lang="en-GB" sz="900" b="1" spc="-20" dirty="0">
                          <a:solidFill>
                            <a:schemeClr val="tx1"/>
                          </a:solidFill>
                          <a:latin typeface="Arial" panose="020B0604020202020204" pitchFamily="34" charset="0"/>
                          <a:cs typeface="Arial" panose="020B0604020202020204" pitchFamily="34" charset="0"/>
                        </a:rPr>
                        <a:t>Ω</a:t>
                      </a:r>
                      <a:r>
                        <a:rPr lang="en-GB" sz="900" spc="-20" dirty="0">
                          <a:solidFill>
                            <a:schemeClr val="tx1"/>
                          </a:solidFill>
                          <a:latin typeface="Maven Pro Medium"/>
                          <a:cs typeface="Maven Pro Medium"/>
                        </a:rPr>
                        <a:t> min</a:t>
                      </a:r>
                      <a:endParaRPr sz="900" dirty="0">
                        <a:solidFill>
                          <a:schemeClr val="tx1"/>
                        </a:solidFill>
                        <a:latin typeface="Maven Pro Medium"/>
                        <a:cs typeface="Maven Pro Medium"/>
                      </a:endParaRPr>
                    </a:p>
                  </a:txBody>
                  <a:tcPr marL="0" marR="0" marT="76835" marB="75600" anchor="ctr">
                    <a:lnL w="9525">
                      <a:solidFill>
                        <a:srgbClr val="9393AE"/>
                      </a:solidFill>
                      <a:prstDash val="solid"/>
                    </a:lnL>
                    <a:lnR w="9525">
                      <a:solidFill>
                        <a:srgbClr val="9393AE"/>
                      </a:solidFill>
                      <a:prstDash val="solid"/>
                    </a:lnR>
                    <a:lnT w="9525">
                      <a:solidFill>
                        <a:srgbClr val="9393AE"/>
                      </a:solidFill>
                      <a:prstDash val="solid"/>
                    </a:lnT>
                    <a:lnB w="9525">
                      <a:solidFill>
                        <a:srgbClr val="9393AE"/>
                      </a:solidFill>
                      <a:prstDash val="solid"/>
                    </a:lnB>
                    <a:solidFill>
                      <a:schemeClr val="bg1"/>
                    </a:solidFill>
                  </a:tcPr>
                </a:tc>
                <a:extLst>
                  <a:ext uri="{0D108BD9-81ED-4DB2-BD59-A6C34878D82A}">
                    <a16:rowId xmlns:a16="http://schemas.microsoft.com/office/drawing/2014/main" val="10003"/>
                  </a:ext>
                </a:extLst>
              </a:tr>
            </a:tbl>
          </a:graphicData>
        </a:graphic>
      </p:graphicFrame>
      <p:sp>
        <p:nvSpPr>
          <p:cNvPr id="9" name="Text Placeholder 1">
            <a:extLst>
              <a:ext uri="{FF2B5EF4-FFF2-40B4-BE49-F238E27FC236}">
                <a16:creationId xmlns:a16="http://schemas.microsoft.com/office/drawing/2014/main" id="{4BA0DC96-4CDE-A76B-0534-85943FAF346A}"/>
              </a:ext>
            </a:extLst>
          </p:cNvPr>
          <p:cNvSpPr txBox="1">
            <a:spLocks/>
          </p:cNvSpPr>
          <p:nvPr/>
        </p:nvSpPr>
        <p:spPr>
          <a:xfrm>
            <a:off x="389059" y="930874"/>
            <a:ext cx="5978350" cy="251133"/>
          </a:xfrm>
          <a:prstGeom prst="rect">
            <a:avLst/>
          </a:prstGeom>
        </p:spPr>
        <p:txBody>
          <a:bodyPr/>
          <a:lstStyle>
            <a:lvl1pPr marL="0" indent="0" algn="l" defTabSz="685800" rtl="0" eaLnBrk="1" latinLnBrk="0" hangingPunct="1">
              <a:lnSpc>
                <a:spcPts val="1400"/>
              </a:lnSpc>
              <a:spcBef>
                <a:spcPts val="900"/>
              </a:spcBef>
              <a:buFont typeface="Arial" panose="020B0604020202020204" pitchFamily="34" charset="0"/>
              <a:buNone/>
              <a:defRPr sz="1400" kern="1200" cap="all" baseline="0">
                <a:solidFill>
                  <a:schemeClr val="accent1"/>
                </a:solidFill>
                <a:latin typeface="+mn-lt"/>
                <a:ea typeface="+mn-ea"/>
                <a:cs typeface="+mn-cs"/>
              </a:defRPr>
            </a:lvl1pPr>
            <a:lvl2pPr marL="0" indent="0" algn="l" defTabSz="685800" rtl="0" eaLnBrk="1" latinLnBrk="0" hangingPunct="1">
              <a:lnSpc>
                <a:spcPts val="1400"/>
              </a:lnSpc>
              <a:spcBef>
                <a:spcPts val="0"/>
              </a:spcBef>
              <a:buFont typeface="Arial" panose="020B0604020202020204" pitchFamily="34" charset="0"/>
              <a:buNone/>
              <a:defRPr sz="800" kern="1200">
                <a:solidFill>
                  <a:schemeClr val="tx1"/>
                </a:solidFill>
                <a:latin typeface="+mn-lt"/>
                <a:ea typeface="+mn-ea"/>
                <a:cs typeface="+mn-cs"/>
              </a:defRPr>
            </a:lvl2pPr>
            <a:lvl3pPr marL="179388" indent="-90488"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3pPr>
            <a:lvl4pPr marL="269875" indent="-88900"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4pPr>
            <a:lvl5pPr marL="360363" indent="-90488"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dirty="0">
                <a:solidFill>
                  <a:srgbClr val="ED1944"/>
                </a:solidFill>
                <a:cs typeface="DaxOT-Regular"/>
              </a:rPr>
              <a:t>Electrical Specifications</a:t>
            </a:r>
          </a:p>
        </p:txBody>
      </p:sp>
    </p:spTree>
    <p:extLst>
      <p:ext uri="{BB962C8B-B14F-4D97-AF65-F5344CB8AC3E}">
        <p14:creationId xmlns:p14="http://schemas.microsoft.com/office/powerpoint/2010/main" val="2987947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B754214-F2FE-21DA-F48A-60D13C9C9E9A}"/>
              </a:ext>
            </a:extLst>
          </p:cNvPr>
          <p:cNvCxnSpPr>
            <a:cxnSpLocks/>
          </p:cNvCxnSpPr>
          <p:nvPr/>
        </p:nvCxnSpPr>
        <p:spPr>
          <a:xfrm>
            <a:off x="278969" y="3665579"/>
            <a:ext cx="8578312"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C666EFD3-777B-6385-DC42-69931B2BFBBE}"/>
              </a:ext>
            </a:extLst>
          </p:cNvPr>
          <p:cNvSpPr txBox="1">
            <a:spLocks/>
          </p:cNvSpPr>
          <p:nvPr/>
        </p:nvSpPr>
        <p:spPr>
          <a:xfrm>
            <a:off x="389058" y="3664238"/>
            <a:ext cx="8468222" cy="950619"/>
          </a:xfrm>
          <a:prstGeom prst="rect">
            <a:avLst/>
          </a:prstGeom>
        </p:spPr>
        <p:txBody>
          <a:bodyPr anchor="ctr"/>
          <a:lstStyle>
            <a:lvl1pPr marL="0" indent="0" algn="l" defTabSz="685800" rtl="0" eaLnBrk="1" latinLnBrk="0" hangingPunct="1">
              <a:lnSpc>
                <a:spcPts val="1400"/>
              </a:lnSpc>
              <a:spcBef>
                <a:spcPts val="900"/>
              </a:spcBef>
              <a:buFont typeface="Arial" panose="020B0604020202020204" pitchFamily="34" charset="0"/>
              <a:buNone/>
              <a:defRPr sz="800" kern="1200">
                <a:solidFill>
                  <a:schemeClr val="tx1"/>
                </a:solidFill>
                <a:latin typeface="+mn-lt"/>
                <a:ea typeface="+mn-ea"/>
                <a:cs typeface="+mn-cs"/>
              </a:defRPr>
            </a:lvl1pPr>
            <a:lvl2pPr marL="88900" indent="-88900"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2pPr>
            <a:lvl3pPr marL="179388" indent="-90488"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3pPr>
            <a:lvl4pPr marL="269875" indent="-88900"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4pPr>
            <a:lvl5pPr marL="360363" indent="-90488"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1300"/>
              </a:lnSpc>
              <a:spcBef>
                <a:spcPts val="300"/>
              </a:spcBef>
            </a:pPr>
            <a:r>
              <a:rPr lang="en-GB" sz="800" dirty="0">
                <a:latin typeface="+mn-lt"/>
              </a:rPr>
              <a:t>The complete product range is manufactured using LCP housings and copper alloy contacts.</a:t>
            </a:r>
          </a:p>
          <a:p>
            <a:pPr>
              <a:lnSpc>
                <a:spcPts val="1300"/>
              </a:lnSpc>
              <a:spcBef>
                <a:spcPts val="300"/>
              </a:spcBef>
            </a:pPr>
            <a:r>
              <a:rPr lang="en-GB" sz="800" dirty="0">
                <a:latin typeface="+mn-lt"/>
              </a:rPr>
              <a:t>Maximum recommended solder temperature (soldering heat resistance) is 260</a:t>
            </a:r>
            <a:r>
              <a:rPr lang="en-GB" sz="800" dirty="0">
                <a:latin typeface="+mn-lt"/>
                <a:ea typeface="Nirmala UI Semilight" panose="020B0402040204020203" pitchFamily="34" charset="0"/>
                <a:cs typeface="Nirmala UI Semilight" panose="020B0402040204020203" pitchFamily="34" charset="0"/>
              </a:rPr>
              <a:t>°</a:t>
            </a:r>
            <a:r>
              <a:rPr lang="en-GB" sz="800" dirty="0">
                <a:latin typeface="+mn-lt"/>
              </a:rPr>
              <a:t>C for 10 </a:t>
            </a:r>
            <a:r>
              <a:rPr lang="en-GB" sz="800">
                <a:latin typeface="+mn-lt"/>
              </a:rPr>
              <a:t>seconds.</a:t>
            </a:r>
            <a:endParaRPr lang="en-US" sz="800" dirty="0">
              <a:latin typeface="+mn-lt"/>
            </a:endParaRPr>
          </a:p>
        </p:txBody>
      </p:sp>
      <p:graphicFrame>
        <p:nvGraphicFramePr>
          <p:cNvPr id="6" name="object 6">
            <a:extLst>
              <a:ext uri="{FF2B5EF4-FFF2-40B4-BE49-F238E27FC236}">
                <a16:creationId xmlns:a16="http://schemas.microsoft.com/office/drawing/2014/main" id="{C5079006-F7A3-183C-9447-8307793D7352}"/>
              </a:ext>
            </a:extLst>
          </p:cNvPr>
          <p:cNvGraphicFramePr>
            <a:graphicFrameLocks noGrp="1"/>
          </p:cNvGraphicFramePr>
          <p:nvPr>
            <p:extLst>
              <p:ext uri="{D42A27DB-BD31-4B8C-83A1-F6EECF244321}">
                <p14:modId xmlns:p14="http://schemas.microsoft.com/office/powerpoint/2010/main" val="2902726611"/>
              </p:ext>
            </p:extLst>
          </p:nvPr>
        </p:nvGraphicFramePr>
        <p:xfrm>
          <a:off x="1670534" y="1800807"/>
          <a:ext cx="5802932" cy="1554585"/>
        </p:xfrm>
        <a:graphic>
          <a:graphicData uri="http://schemas.openxmlformats.org/drawingml/2006/table">
            <a:tbl>
              <a:tblPr firstRow="1" bandRow="1">
                <a:tableStyleId>{2D5ABB26-0587-4C30-8999-92F81FD0307C}</a:tableStyleId>
              </a:tblPr>
              <a:tblGrid>
                <a:gridCol w="2668991">
                  <a:extLst>
                    <a:ext uri="{9D8B030D-6E8A-4147-A177-3AD203B41FA5}">
                      <a16:colId xmlns:a16="http://schemas.microsoft.com/office/drawing/2014/main" val="20000"/>
                    </a:ext>
                  </a:extLst>
                </a:gridCol>
                <a:gridCol w="3133941">
                  <a:extLst>
                    <a:ext uri="{9D8B030D-6E8A-4147-A177-3AD203B41FA5}">
                      <a16:colId xmlns:a16="http://schemas.microsoft.com/office/drawing/2014/main" val="20001"/>
                    </a:ext>
                  </a:extLst>
                </a:gridCol>
              </a:tblGrid>
              <a:tr h="295200">
                <a:tc>
                  <a:txBody>
                    <a:bodyPr/>
                    <a:lstStyle/>
                    <a:p>
                      <a:pPr marL="80645">
                        <a:lnSpc>
                          <a:spcPct val="100000"/>
                        </a:lnSpc>
                        <a:spcBef>
                          <a:spcPts val="605"/>
                        </a:spcBef>
                      </a:pPr>
                      <a:r>
                        <a:rPr lang="en-GB" sz="900" spc="-20" dirty="0">
                          <a:solidFill>
                            <a:schemeClr val="tx1"/>
                          </a:solidFill>
                          <a:latin typeface="Maven Pro Medium"/>
                          <a:cs typeface="Maven Pro Medium"/>
                        </a:rPr>
                        <a:t>X, Y and Z Axis movement / misalignment</a:t>
                      </a:r>
                      <a:endParaRPr sz="900" dirty="0">
                        <a:solidFill>
                          <a:schemeClr val="tx1"/>
                        </a:solidFill>
                        <a:latin typeface="Maven Pro Medium"/>
                        <a:cs typeface="Maven Pro Medium"/>
                      </a:endParaRPr>
                    </a:p>
                  </a:txBody>
                  <a:tcPr marL="0" marR="0" marT="76835" marB="75600" anchor="ctr">
                    <a:lnL w="9525">
                      <a:solidFill>
                        <a:srgbClr val="9393AE"/>
                      </a:solidFill>
                      <a:prstDash val="solid"/>
                    </a:lnL>
                    <a:lnR w="9525" cap="flat" cmpd="sng" algn="ctr">
                      <a:solidFill>
                        <a:srgbClr val="9393AE"/>
                      </a:solidFill>
                      <a:prstDash val="solid"/>
                      <a:round/>
                      <a:headEnd type="none" w="med" len="med"/>
                      <a:tailEnd type="none" w="med" len="med"/>
                    </a:lnR>
                    <a:lnT w="9525">
                      <a:solidFill>
                        <a:srgbClr val="9393AE"/>
                      </a:solidFill>
                      <a:prstDash val="solid"/>
                    </a:lnT>
                    <a:lnB w="9525">
                      <a:solidFill>
                        <a:srgbClr val="9393AE"/>
                      </a:solidFill>
                      <a:prstDash val="solid"/>
                    </a:lnB>
                    <a:solidFill>
                      <a:schemeClr val="bg1"/>
                    </a:solidFill>
                  </a:tcPr>
                </a:tc>
                <a:tc>
                  <a:txBody>
                    <a:bodyPr/>
                    <a:lstStyle/>
                    <a:p>
                      <a:pPr marL="0" indent="92075">
                        <a:tabLst/>
                      </a:pPr>
                      <a:r>
                        <a:rPr lang="en-GB" sz="900" b="0" i="0" u="none" strike="noStrike" kern="1200" dirty="0">
                          <a:solidFill>
                            <a:schemeClr val="tx1"/>
                          </a:solidFill>
                          <a:effectLst/>
                          <a:latin typeface="Maven Pro Medium" pitchFamily="2" charset="77"/>
                          <a:ea typeface="+mn-ea"/>
                          <a:cs typeface="+mn-cs"/>
                        </a:rPr>
                        <a:t>Z axis = </a:t>
                      </a:r>
                      <a:r>
                        <a:rPr lang="en-GB" sz="900" b="1" i="0" u="none" strike="noStrike" kern="1200" dirty="0">
                          <a:solidFill>
                            <a:srgbClr val="ED1944"/>
                          </a:solidFill>
                          <a:effectLst/>
                          <a:latin typeface="+mn-lt"/>
                          <a:ea typeface="+mn-ea"/>
                          <a:cs typeface="+mn-cs"/>
                        </a:rPr>
                        <a:t>±0.5mm</a:t>
                      </a:r>
                      <a:r>
                        <a:rPr lang="en-GB" sz="900" b="0" i="0" u="none" strike="noStrike" kern="1200" dirty="0">
                          <a:solidFill>
                            <a:srgbClr val="ED1944"/>
                          </a:solidFill>
                          <a:effectLst/>
                          <a:latin typeface="Maven Pro Medium" pitchFamily="2" charset="77"/>
                          <a:ea typeface="+mn-ea"/>
                          <a:cs typeface="+mn-cs"/>
                        </a:rPr>
                        <a:t> </a:t>
                      </a:r>
                      <a:r>
                        <a:rPr lang="en-GB" sz="900" b="0" i="0" u="none" strike="noStrike" kern="1200" dirty="0">
                          <a:solidFill>
                            <a:schemeClr val="tx1"/>
                          </a:solidFill>
                          <a:effectLst/>
                          <a:latin typeface="Maven Pro Medium" pitchFamily="2" charset="77"/>
                          <a:ea typeface="+mn-ea"/>
                          <a:cs typeface="+mn-cs"/>
                        </a:rPr>
                        <a:t>(all ranges)</a:t>
                      </a:r>
                    </a:p>
                    <a:p>
                      <a:pPr marL="0" indent="92075">
                        <a:tabLst/>
                      </a:pPr>
                      <a:r>
                        <a:rPr lang="en-GB" sz="900" b="0" i="0" u="none" strike="noStrike" kern="1200" dirty="0">
                          <a:solidFill>
                            <a:schemeClr val="tx1"/>
                          </a:solidFill>
                          <a:effectLst/>
                          <a:latin typeface="Maven Pro Medium" pitchFamily="2" charset="77"/>
                          <a:ea typeface="+mn-ea"/>
                          <a:cs typeface="+mn-cs"/>
                        </a:rPr>
                        <a:t>X / Y axes for F10, F12, F30-200 = </a:t>
                      </a:r>
                      <a:r>
                        <a:rPr lang="en-GB" sz="900" b="1" i="0" u="none" strike="noStrike" kern="1200" dirty="0">
                          <a:solidFill>
                            <a:srgbClr val="ED1944"/>
                          </a:solidFill>
                          <a:effectLst/>
                          <a:latin typeface="+mn-lt"/>
                          <a:ea typeface="+mn-ea"/>
                          <a:cs typeface="+mn-cs"/>
                        </a:rPr>
                        <a:t>±0.5mm</a:t>
                      </a:r>
                      <a:endParaRPr lang="en-GB" sz="900" b="0" i="0" u="none" strike="noStrike" kern="1200" dirty="0">
                        <a:solidFill>
                          <a:srgbClr val="ED1944"/>
                        </a:solidFill>
                        <a:effectLst/>
                        <a:latin typeface="+mn-lt"/>
                        <a:ea typeface="+mn-ea"/>
                        <a:cs typeface="+mn-cs"/>
                      </a:endParaRPr>
                    </a:p>
                    <a:p>
                      <a:pPr marL="0" indent="92075">
                        <a:tabLst/>
                      </a:pPr>
                      <a:r>
                        <a:rPr lang="en-GB" sz="900" b="0" i="0" u="none" strike="noStrike" kern="1200" dirty="0">
                          <a:solidFill>
                            <a:schemeClr val="tx1"/>
                          </a:solidFill>
                          <a:effectLst/>
                          <a:latin typeface="Maven Pro Medium" pitchFamily="2" charset="77"/>
                          <a:ea typeface="+mn-ea"/>
                          <a:cs typeface="+mn-cs"/>
                        </a:rPr>
                        <a:t>X / Y axes for F20 = </a:t>
                      </a:r>
                      <a:r>
                        <a:rPr lang="en-GB" sz="900" b="1" i="0" u="none" strike="noStrike" kern="1200" dirty="0">
                          <a:solidFill>
                            <a:srgbClr val="ED1944"/>
                          </a:solidFill>
                          <a:effectLst/>
                          <a:latin typeface="+mn-lt"/>
                          <a:ea typeface="+mn-ea"/>
                          <a:cs typeface="+mn-cs"/>
                        </a:rPr>
                        <a:t>±0.7mm</a:t>
                      </a:r>
                      <a:endParaRPr lang="en-GB" sz="900" b="0" i="0" u="none" strike="noStrike" kern="1200" dirty="0">
                        <a:solidFill>
                          <a:srgbClr val="ED1944"/>
                        </a:solidFill>
                        <a:effectLst/>
                        <a:latin typeface="+mn-lt"/>
                        <a:ea typeface="+mn-ea"/>
                        <a:cs typeface="+mn-cs"/>
                      </a:endParaRPr>
                    </a:p>
                    <a:p>
                      <a:pPr marL="0" indent="92075">
                        <a:tabLst/>
                      </a:pPr>
                      <a:r>
                        <a:rPr lang="en-GB" sz="900" b="0" i="0" u="none" strike="noStrike" kern="1200" dirty="0">
                          <a:solidFill>
                            <a:schemeClr val="tx1"/>
                          </a:solidFill>
                          <a:effectLst/>
                          <a:latin typeface="Maven Pro Medium" pitchFamily="2" charset="77"/>
                          <a:ea typeface="+mn-ea"/>
                          <a:cs typeface="+mn-cs"/>
                        </a:rPr>
                        <a:t>X / Y axes for F30-201 = </a:t>
                      </a:r>
                      <a:r>
                        <a:rPr lang="en-GB" sz="900" b="1" i="0" u="none" strike="noStrike" kern="1200" dirty="0">
                          <a:solidFill>
                            <a:srgbClr val="ED1944"/>
                          </a:solidFill>
                          <a:effectLst/>
                          <a:latin typeface="+mn-lt"/>
                          <a:ea typeface="+mn-ea"/>
                          <a:cs typeface="+mn-cs"/>
                        </a:rPr>
                        <a:t>±0.8mm</a:t>
                      </a:r>
                      <a:endParaRPr lang="en-GB" sz="900" b="0" i="0" u="none" strike="noStrike" kern="1200" dirty="0">
                        <a:solidFill>
                          <a:srgbClr val="ED1944"/>
                        </a:solidFill>
                        <a:effectLst/>
                        <a:latin typeface="+mn-lt"/>
                        <a:ea typeface="+mn-ea"/>
                        <a:cs typeface="+mn-cs"/>
                      </a:endParaRPr>
                    </a:p>
                  </a:txBody>
                  <a:tcPr marL="0" marR="0" marT="76835" marB="75600" anchor="ctr">
                    <a:lnL w="9525" cap="flat" cmpd="sng" algn="ctr">
                      <a:solidFill>
                        <a:srgbClr val="9393AE"/>
                      </a:solidFill>
                      <a:prstDash val="solid"/>
                      <a:round/>
                      <a:headEnd type="none" w="med" len="med"/>
                      <a:tailEnd type="none" w="med" len="med"/>
                    </a:lnL>
                    <a:lnR w="9525" cap="flat" cmpd="sng" algn="ctr">
                      <a:solidFill>
                        <a:srgbClr val="9393AE"/>
                      </a:solidFill>
                      <a:prstDash val="solid"/>
                      <a:round/>
                      <a:headEnd type="none" w="med" len="med"/>
                      <a:tailEnd type="none" w="med" len="med"/>
                    </a:lnR>
                    <a:lnT w="9525">
                      <a:solidFill>
                        <a:srgbClr val="9393AE"/>
                      </a:solidFill>
                      <a:prstDash val="solid"/>
                    </a:lnT>
                    <a:lnB w="9525">
                      <a:solidFill>
                        <a:srgbClr val="9393AE"/>
                      </a:solidFill>
                      <a:prstDash val="solid"/>
                    </a:lnB>
                    <a:solidFill>
                      <a:schemeClr val="bg1"/>
                    </a:solidFill>
                  </a:tcPr>
                </a:tc>
                <a:extLst>
                  <a:ext uri="{0D108BD9-81ED-4DB2-BD59-A6C34878D82A}">
                    <a16:rowId xmlns:a16="http://schemas.microsoft.com/office/drawing/2014/main" val="10001"/>
                  </a:ext>
                </a:extLst>
              </a:tr>
              <a:tr h="295200">
                <a:tc>
                  <a:txBody>
                    <a:bodyPr/>
                    <a:lstStyle/>
                    <a:p>
                      <a:pPr marL="80645">
                        <a:lnSpc>
                          <a:spcPct val="100000"/>
                        </a:lnSpc>
                        <a:spcBef>
                          <a:spcPts val="605"/>
                        </a:spcBef>
                      </a:pPr>
                      <a:r>
                        <a:rPr lang="en-GB" sz="900" spc="-20" dirty="0">
                          <a:solidFill>
                            <a:schemeClr val="tx1"/>
                          </a:solidFill>
                          <a:latin typeface="Maven Pro Medium"/>
                          <a:cs typeface="Maven Pro Medium"/>
                        </a:rPr>
                        <a:t>Temperature Range</a:t>
                      </a:r>
                      <a:endParaRPr sz="900" dirty="0">
                        <a:solidFill>
                          <a:schemeClr val="tx1"/>
                        </a:solidFill>
                        <a:latin typeface="Maven Pro Medium"/>
                        <a:cs typeface="Maven Pro Medium"/>
                      </a:endParaRPr>
                    </a:p>
                  </a:txBody>
                  <a:tcPr marL="0" marR="0" marT="76835" marB="75600" anchor="ctr">
                    <a:lnL w="9525">
                      <a:solidFill>
                        <a:srgbClr val="9393AE"/>
                      </a:solidFill>
                      <a:prstDash val="solid"/>
                    </a:lnL>
                    <a:lnR w="9525" cap="flat" cmpd="sng" algn="ctr">
                      <a:solidFill>
                        <a:srgbClr val="9393AE"/>
                      </a:solidFill>
                      <a:prstDash val="solid"/>
                      <a:round/>
                      <a:headEnd type="none" w="med" len="med"/>
                      <a:tailEnd type="none" w="med" len="med"/>
                    </a:lnR>
                    <a:lnT w="9525">
                      <a:solidFill>
                        <a:srgbClr val="9393AE"/>
                      </a:solidFill>
                      <a:prstDash val="solid"/>
                    </a:lnT>
                    <a:lnB w="9525">
                      <a:solidFill>
                        <a:srgbClr val="9393AE"/>
                      </a:solidFill>
                      <a:prstDash val="solid"/>
                    </a:lnB>
                    <a:solidFill>
                      <a:srgbClr val="E5E4EB"/>
                    </a:solidFill>
                  </a:tcPr>
                </a:tc>
                <a:tc>
                  <a:txBody>
                    <a:bodyPr/>
                    <a:lstStyle/>
                    <a:p>
                      <a:pPr marL="80645">
                        <a:lnSpc>
                          <a:spcPct val="100000"/>
                        </a:lnSpc>
                        <a:spcBef>
                          <a:spcPts val="605"/>
                        </a:spcBef>
                      </a:pPr>
                      <a:r>
                        <a:rPr lang="en-GB" sz="900" spc="-20" dirty="0">
                          <a:solidFill>
                            <a:schemeClr val="tx1"/>
                          </a:solidFill>
                          <a:latin typeface="Maven Pro Medium"/>
                          <a:cs typeface="Maven Pro Medium"/>
                        </a:rPr>
                        <a:t>Signal + Power (F11 series) = </a:t>
                      </a:r>
                      <a:r>
                        <a:rPr lang="en-GB" sz="900" b="1" i="0" spc="-20" dirty="0">
                          <a:solidFill>
                            <a:schemeClr val="accent1"/>
                          </a:solidFill>
                          <a:latin typeface="Maven Pro Black" pitchFamily="2" charset="77"/>
                          <a:cs typeface="Maven Pro Medium"/>
                        </a:rPr>
                        <a:t>-55°C to +105°C</a:t>
                      </a:r>
                      <a:br>
                        <a:rPr lang="en-GB" sz="900" b="1" i="0" kern="1200" spc="-20" dirty="0">
                          <a:solidFill>
                            <a:schemeClr val="tx1"/>
                          </a:solidFill>
                          <a:latin typeface="Maven Pro Medium"/>
                          <a:ea typeface="+mn-ea"/>
                          <a:cs typeface="Maven Pro Medium"/>
                        </a:rPr>
                      </a:br>
                      <a:r>
                        <a:rPr lang="en-GB" sz="900" kern="1200" spc="-20" dirty="0">
                          <a:solidFill>
                            <a:schemeClr val="tx1"/>
                          </a:solidFill>
                          <a:latin typeface="Maven Pro Medium"/>
                          <a:ea typeface="+mn-ea"/>
                          <a:cs typeface="Maven Pro Medium"/>
                        </a:rPr>
                        <a:t>Signal Only = </a:t>
                      </a:r>
                      <a:r>
                        <a:rPr lang="en-GB" sz="900" b="1" i="0" kern="1200" spc="-20" dirty="0">
                          <a:solidFill>
                            <a:schemeClr val="accent1"/>
                          </a:solidFill>
                          <a:latin typeface="Maven Pro Black" pitchFamily="2" charset="77"/>
                          <a:ea typeface="+mn-ea"/>
                          <a:cs typeface="Maven Pro Medium"/>
                        </a:rPr>
                        <a:t>-40°C to +105°C</a:t>
                      </a:r>
                    </a:p>
                  </a:txBody>
                  <a:tcPr marL="0" marR="0" marT="76835" marB="75600" anchor="ctr">
                    <a:lnL w="9525">
                      <a:solidFill>
                        <a:srgbClr val="9393AE"/>
                      </a:solidFill>
                      <a:prstDash val="solid"/>
                    </a:lnL>
                    <a:lnR w="9525">
                      <a:solidFill>
                        <a:srgbClr val="9393AE"/>
                      </a:solidFill>
                      <a:prstDash val="solid"/>
                    </a:lnR>
                    <a:lnT w="9525">
                      <a:solidFill>
                        <a:srgbClr val="9393AE"/>
                      </a:solidFill>
                      <a:prstDash val="solid"/>
                    </a:lnT>
                    <a:lnB w="9525">
                      <a:solidFill>
                        <a:srgbClr val="9393AE"/>
                      </a:solidFill>
                      <a:prstDash val="solid"/>
                    </a:lnB>
                    <a:solidFill>
                      <a:srgbClr val="E5E4EB"/>
                    </a:solidFill>
                  </a:tcPr>
                </a:tc>
                <a:extLst>
                  <a:ext uri="{0D108BD9-81ED-4DB2-BD59-A6C34878D82A}">
                    <a16:rowId xmlns:a16="http://schemas.microsoft.com/office/drawing/2014/main" val="10002"/>
                  </a:ext>
                </a:extLst>
              </a:tr>
              <a:tr h="295200">
                <a:tc>
                  <a:txBody>
                    <a:bodyPr/>
                    <a:lstStyle/>
                    <a:p>
                      <a:pPr marL="80645">
                        <a:lnSpc>
                          <a:spcPct val="100000"/>
                        </a:lnSpc>
                        <a:spcBef>
                          <a:spcPts val="605"/>
                        </a:spcBef>
                      </a:pPr>
                      <a:r>
                        <a:rPr lang="en-GB" sz="900" spc="-20" dirty="0">
                          <a:solidFill>
                            <a:schemeClr val="tx1"/>
                          </a:solidFill>
                          <a:latin typeface="Maven Pro Medium"/>
                          <a:cs typeface="Maven Pro Medium"/>
                        </a:rPr>
                        <a:t>Durability</a:t>
                      </a:r>
                      <a:endParaRPr sz="900" dirty="0">
                        <a:solidFill>
                          <a:schemeClr val="tx1"/>
                        </a:solidFill>
                        <a:latin typeface="Maven Pro Medium"/>
                        <a:cs typeface="Maven Pro Medium"/>
                      </a:endParaRPr>
                    </a:p>
                  </a:txBody>
                  <a:tcPr marL="0" marR="0" marT="76835" marB="75600" anchor="ctr">
                    <a:lnL w="9525">
                      <a:solidFill>
                        <a:srgbClr val="9393AE"/>
                      </a:solidFill>
                      <a:prstDash val="solid"/>
                    </a:lnL>
                    <a:lnR w="9525" cap="flat" cmpd="sng" algn="ctr">
                      <a:solidFill>
                        <a:srgbClr val="9393AE"/>
                      </a:solidFill>
                      <a:prstDash val="solid"/>
                      <a:round/>
                      <a:headEnd type="none" w="med" len="med"/>
                      <a:tailEnd type="none" w="med" len="med"/>
                    </a:lnR>
                    <a:lnT w="9525">
                      <a:solidFill>
                        <a:srgbClr val="9393AE"/>
                      </a:solidFill>
                      <a:prstDash val="solid"/>
                    </a:lnT>
                    <a:lnB w="9525">
                      <a:solidFill>
                        <a:srgbClr val="9393AE"/>
                      </a:solidFill>
                      <a:prstDash val="solid"/>
                    </a:lnB>
                    <a:solidFill>
                      <a:schemeClr val="bg1"/>
                    </a:solidFill>
                  </a:tcPr>
                </a:tc>
                <a:tc>
                  <a:txBody>
                    <a:bodyPr/>
                    <a:lstStyle/>
                    <a:p>
                      <a:pPr marL="80645">
                        <a:lnSpc>
                          <a:spcPct val="100000"/>
                        </a:lnSpc>
                        <a:spcBef>
                          <a:spcPts val="605"/>
                        </a:spcBef>
                      </a:pPr>
                      <a:r>
                        <a:rPr lang="en-GB" sz="900" spc="-20" dirty="0">
                          <a:solidFill>
                            <a:schemeClr val="tx1"/>
                          </a:solidFill>
                          <a:latin typeface="Maven Pro Medium"/>
                          <a:cs typeface="Maven Pro Medium"/>
                        </a:rPr>
                        <a:t>100 mating cycle operations min (F10, F11, F20, F30)</a:t>
                      </a:r>
                      <a:br>
                        <a:rPr lang="en-GB" sz="900" spc="-20" dirty="0">
                          <a:solidFill>
                            <a:schemeClr val="tx1"/>
                          </a:solidFill>
                          <a:latin typeface="Maven Pro Medium"/>
                          <a:cs typeface="Maven Pro Medium"/>
                        </a:rPr>
                      </a:br>
                      <a:r>
                        <a:rPr lang="en-GB" sz="900" spc="-20" dirty="0">
                          <a:solidFill>
                            <a:schemeClr val="tx1"/>
                          </a:solidFill>
                          <a:latin typeface="Maven Pro Medium"/>
                          <a:cs typeface="Maven Pro Medium"/>
                        </a:rPr>
                        <a:t>30 mating cycle operations min (F12)</a:t>
                      </a:r>
                      <a:endParaRPr sz="900" dirty="0">
                        <a:solidFill>
                          <a:schemeClr val="tx1"/>
                        </a:solidFill>
                        <a:latin typeface="Maven Pro Medium"/>
                        <a:cs typeface="Maven Pro Medium"/>
                      </a:endParaRPr>
                    </a:p>
                  </a:txBody>
                  <a:tcPr marL="0" marR="0" marT="76835" marB="75600" anchor="ctr">
                    <a:lnL w="9525">
                      <a:solidFill>
                        <a:srgbClr val="9393AE"/>
                      </a:solidFill>
                      <a:prstDash val="solid"/>
                    </a:lnL>
                    <a:lnR w="9525">
                      <a:solidFill>
                        <a:srgbClr val="9393AE"/>
                      </a:solidFill>
                      <a:prstDash val="solid"/>
                    </a:lnR>
                    <a:lnT w="9525">
                      <a:solidFill>
                        <a:srgbClr val="9393AE"/>
                      </a:solidFill>
                      <a:prstDash val="solid"/>
                    </a:lnT>
                    <a:lnB w="9525">
                      <a:solidFill>
                        <a:srgbClr val="9393AE"/>
                      </a:solidFill>
                      <a:prstDash val="solid"/>
                    </a:lnB>
                    <a:solidFill>
                      <a:schemeClr val="bg1"/>
                    </a:solidFill>
                  </a:tcPr>
                </a:tc>
                <a:extLst>
                  <a:ext uri="{0D108BD9-81ED-4DB2-BD59-A6C34878D82A}">
                    <a16:rowId xmlns:a16="http://schemas.microsoft.com/office/drawing/2014/main" val="10003"/>
                  </a:ext>
                </a:extLst>
              </a:tr>
            </a:tbl>
          </a:graphicData>
        </a:graphic>
      </p:graphicFrame>
      <p:sp>
        <p:nvSpPr>
          <p:cNvPr id="9" name="Text Placeholder 1">
            <a:extLst>
              <a:ext uri="{FF2B5EF4-FFF2-40B4-BE49-F238E27FC236}">
                <a16:creationId xmlns:a16="http://schemas.microsoft.com/office/drawing/2014/main" id="{38E3C366-62C5-71FF-4F4D-A0A0C1AEF9C1}"/>
              </a:ext>
            </a:extLst>
          </p:cNvPr>
          <p:cNvSpPr txBox="1">
            <a:spLocks/>
          </p:cNvSpPr>
          <p:nvPr/>
        </p:nvSpPr>
        <p:spPr>
          <a:xfrm>
            <a:off x="389059" y="930874"/>
            <a:ext cx="5978350" cy="251133"/>
          </a:xfrm>
          <a:prstGeom prst="rect">
            <a:avLst/>
          </a:prstGeom>
        </p:spPr>
        <p:txBody>
          <a:bodyPr/>
          <a:lstStyle>
            <a:lvl1pPr marL="0" indent="0" algn="l" defTabSz="685800" rtl="0" eaLnBrk="1" latinLnBrk="0" hangingPunct="1">
              <a:lnSpc>
                <a:spcPts val="1400"/>
              </a:lnSpc>
              <a:spcBef>
                <a:spcPts val="900"/>
              </a:spcBef>
              <a:buFont typeface="Arial" panose="020B0604020202020204" pitchFamily="34" charset="0"/>
              <a:buNone/>
              <a:defRPr sz="1400" kern="1200" cap="all" baseline="0">
                <a:solidFill>
                  <a:schemeClr val="accent1"/>
                </a:solidFill>
                <a:latin typeface="+mn-lt"/>
                <a:ea typeface="+mn-ea"/>
                <a:cs typeface="+mn-cs"/>
              </a:defRPr>
            </a:lvl1pPr>
            <a:lvl2pPr marL="0" indent="0" algn="l" defTabSz="685800" rtl="0" eaLnBrk="1" latinLnBrk="0" hangingPunct="1">
              <a:lnSpc>
                <a:spcPts val="1400"/>
              </a:lnSpc>
              <a:spcBef>
                <a:spcPts val="0"/>
              </a:spcBef>
              <a:buFont typeface="Arial" panose="020B0604020202020204" pitchFamily="34" charset="0"/>
              <a:buNone/>
              <a:defRPr sz="800" kern="1200">
                <a:solidFill>
                  <a:schemeClr val="tx1"/>
                </a:solidFill>
                <a:latin typeface="+mn-lt"/>
                <a:ea typeface="+mn-ea"/>
                <a:cs typeface="+mn-cs"/>
              </a:defRPr>
            </a:lvl2pPr>
            <a:lvl3pPr marL="179388" indent="-90488"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3pPr>
            <a:lvl4pPr marL="269875" indent="-88900"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4pPr>
            <a:lvl5pPr marL="360363" indent="-90488"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dirty="0">
                <a:solidFill>
                  <a:srgbClr val="ED1944"/>
                </a:solidFill>
                <a:cs typeface="DaxOT-Regular"/>
              </a:rPr>
              <a:t>Mechanical &amp; Environmental Specifications</a:t>
            </a:r>
          </a:p>
        </p:txBody>
      </p:sp>
    </p:spTree>
    <p:extLst>
      <p:ext uri="{BB962C8B-B14F-4D97-AF65-F5344CB8AC3E}">
        <p14:creationId xmlns:p14="http://schemas.microsoft.com/office/powerpoint/2010/main" val="1229633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B754214-F2FE-21DA-F48A-60D13C9C9E9A}"/>
              </a:ext>
            </a:extLst>
          </p:cNvPr>
          <p:cNvCxnSpPr>
            <a:cxnSpLocks/>
          </p:cNvCxnSpPr>
          <p:nvPr/>
        </p:nvCxnSpPr>
        <p:spPr>
          <a:xfrm>
            <a:off x="278969" y="3665579"/>
            <a:ext cx="8578312"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C666EFD3-777B-6385-DC42-69931B2BFBBE}"/>
              </a:ext>
            </a:extLst>
          </p:cNvPr>
          <p:cNvSpPr txBox="1">
            <a:spLocks/>
          </p:cNvSpPr>
          <p:nvPr/>
        </p:nvSpPr>
        <p:spPr>
          <a:xfrm>
            <a:off x="389058" y="3664238"/>
            <a:ext cx="8468222" cy="950619"/>
          </a:xfrm>
          <a:prstGeom prst="rect">
            <a:avLst/>
          </a:prstGeom>
        </p:spPr>
        <p:txBody>
          <a:bodyPr anchor="ctr"/>
          <a:lstStyle>
            <a:lvl1pPr marL="0" indent="0" algn="l" defTabSz="685800" rtl="0" eaLnBrk="1" latinLnBrk="0" hangingPunct="1">
              <a:lnSpc>
                <a:spcPts val="1400"/>
              </a:lnSpc>
              <a:spcBef>
                <a:spcPts val="900"/>
              </a:spcBef>
              <a:buFont typeface="Arial" panose="020B0604020202020204" pitchFamily="34" charset="0"/>
              <a:buNone/>
              <a:defRPr sz="800" kern="1200">
                <a:solidFill>
                  <a:schemeClr val="tx1"/>
                </a:solidFill>
                <a:latin typeface="+mn-lt"/>
                <a:ea typeface="+mn-ea"/>
                <a:cs typeface="+mn-cs"/>
              </a:defRPr>
            </a:lvl1pPr>
            <a:lvl2pPr marL="88900" indent="-88900"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2pPr>
            <a:lvl3pPr marL="179388" indent="-90488"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3pPr>
            <a:lvl4pPr marL="269875" indent="-88900"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4pPr>
            <a:lvl5pPr marL="360363" indent="-90488"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1300"/>
              </a:lnSpc>
              <a:spcBef>
                <a:spcPts val="300"/>
              </a:spcBef>
            </a:pPr>
            <a:r>
              <a:rPr lang="en-GB" sz="800" dirty="0">
                <a:latin typeface="+mn-lt"/>
              </a:rPr>
              <a:t>The materials used in the Flecto connectors do not contain any Lead, Brominated Flame Retardants, Red Phosphor (PFOS/PFOA) or Antimony; they are Halogen-free.</a:t>
            </a:r>
          </a:p>
          <a:p>
            <a:pPr>
              <a:lnSpc>
                <a:spcPts val="1300"/>
              </a:lnSpc>
              <a:spcBef>
                <a:spcPts val="300"/>
              </a:spcBef>
            </a:pPr>
            <a:r>
              <a:rPr lang="en-GB" sz="800" dirty="0">
                <a:latin typeface="+mn-lt"/>
              </a:rPr>
              <a:t>They are fully RoHS Compatible and contain no REACH SVHCs.</a:t>
            </a:r>
            <a:endParaRPr lang="en-US" sz="800" dirty="0">
              <a:latin typeface="+mn-lt"/>
            </a:endParaRPr>
          </a:p>
        </p:txBody>
      </p:sp>
      <p:pic>
        <p:nvPicPr>
          <p:cNvPr id="4" name="Picture 3">
            <a:extLst>
              <a:ext uri="{FF2B5EF4-FFF2-40B4-BE49-F238E27FC236}">
                <a16:creationId xmlns:a16="http://schemas.microsoft.com/office/drawing/2014/main" id="{082C6E8F-618F-C6F2-49B9-31A79F56ADE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3204" y="405787"/>
            <a:ext cx="7469841" cy="3370890"/>
          </a:xfrm>
          <a:prstGeom prst="rect">
            <a:avLst/>
          </a:prstGeom>
        </p:spPr>
      </p:pic>
      <p:sp>
        <p:nvSpPr>
          <p:cNvPr id="9" name="Text Placeholder 1">
            <a:extLst>
              <a:ext uri="{FF2B5EF4-FFF2-40B4-BE49-F238E27FC236}">
                <a16:creationId xmlns:a16="http://schemas.microsoft.com/office/drawing/2014/main" id="{75703225-18B2-AA15-4281-354A033FC60B}"/>
              </a:ext>
            </a:extLst>
          </p:cNvPr>
          <p:cNvSpPr txBox="1">
            <a:spLocks/>
          </p:cNvSpPr>
          <p:nvPr/>
        </p:nvSpPr>
        <p:spPr>
          <a:xfrm>
            <a:off x="389059" y="930874"/>
            <a:ext cx="5978350" cy="251133"/>
          </a:xfrm>
          <a:prstGeom prst="rect">
            <a:avLst/>
          </a:prstGeom>
        </p:spPr>
        <p:txBody>
          <a:bodyPr/>
          <a:lstStyle>
            <a:lvl1pPr marL="0" indent="0" algn="l" defTabSz="685800" rtl="0" eaLnBrk="1" latinLnBrk="0" hangingPunct="1">
              <a:lnSpc>
                <a:spcPts val="1400"/>
              </a:lnSpc>
              <a:spcBef>
                <a:spcPts val="900"/>
              </a:spcBef>
              <a:buFont typeface="Arial" panose="020B0604020202020204" pitchFamily="34" charset="0"/>
              <a:buNone/>
              <a:defRPr sz="1400" kern="1200" cap="all" baseline="0">
                <a:solidFill>
                  <a:schemeClr val="accent1"/>
                </a:solidFill>
                <a:latin typeface="+mn-lt"/>
                <a:ea typeface="+mn-ea"/>
                <a:cs typeface="+mn-cs"/>
              </a:defRPr>
            </a:lvl1pPr>
            <a:lvl2pPr marL="0" indent="0" algn="l" defTabSz="685800" rtl="0" eaLnBrk="1" latinLnBrk="0" hangingPunct="1">
              <a:lnSpc>
                <a:spcPts val="1400"/>
              </a:lnSpc>
              <a:spcBef>
                <a:spcPts val="0"/>
              </a:spcBef>
              <a:buFont typeface="Arial" panose="020B0604020202020204" pitchFamily="34" charset="0"/>
              <a:buNone/>
              <a:defRPr sz="800" kern="1200">
                <a:solidFill>
                  <a:schemeClr val="tx1"/>
                </a:solidFill>
                <a:latin typeface="+mn-lt"/>
                <a:ea typeface="+mn-ea"/>
                <a:cs typeface="+mn-cs"/>
              </a:defRPr>
            </a:lvl2pPr>
            <a:lvl3pPr marL="179388" indent="-90488"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3pPr>
            <a:lvl4pPr marL="269875" indent="-88900"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4pPr>
            <a:lvl5pPr marL="360363" indent="-90488"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dirty="0">
                <a:solidFill>
                  <a:srgbClr val="ED1944"/>
                </a:solidFill>
                <a:ea typeface="DaxOT-Medium"/>
                <a:cs typeface="DaxOT-Regular"/>
              </a:rPr>
              <a:t>Legislation – </a:t>
            </a:r>
            <a:r>
              <a:rPr lang="en-GB" dirty="0">
                <a:solidFill>
                  <a:srgbClr val="ED1944"/>
                </a:solidFill>
                <a:cs typeface="DaxOT-Regular"/>
              </a:rPr>
              <a:t>Environmentally friendly material</a:t>
            </a:r>
          </a:p>
        </p:txBody>
      </p:sp>
    </p:spTree>
    <p:extLst>
      <p:ext uri="{BB962C8B-B14F-4D97-AF65-F5344CB8AC3E}">
        <p14:creationId xmlns:p14="http://schemas.microsoft.com/office/powerpoint/2010/main" val="2134653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
            <a:extLst>
              <a:ext uri="{FF2B5EF4-FFF2-40B4-BE49-F238E27FC236}">
                <a16:creationId xmlns:a16="http://schemas.microsoft.com/office/drawing/2014/main" id="{3C96B1A2-FD06-7DC9-7A4A-DD784A8C61FF}"/>
              </a:ext>
            </a:extLst>
          </p:cNvPr>
          <p:cNvSpPr txBox="1">
            <a:spLocks/>
          </p:cNvSpPr>
          <p:nvPr/>
        </p:nvSpPr>
        <p:spPr>
          <a:xfrm>
            <a:off x="389059" y="930874"/>
            <a:ext cx="5978350" cy="251133"/>
          </a:xfrm>
          <a:prstGeom prst="rect">
            <a:avLst/>
          </a:prstGeom>
        </p:spPr>
        <p:txBody>
          <a:bodyPr/>
          <a:lstStyle>
            <a:lvl1pPr marL="0" indent="0" algn="l" defTabSz="685800" rtl="0" eaLnBrk="1" latinLnBrk="0" hangingPunct="1">
              <a:lnSpc>
                <a:spcPts val="1400"/>
              </a:lnSpc>
              <a:spcBef>
                <a:spcPts val="900"/>
              </a:spcBef>
              <a:buFont typeface="Arial" panose="020B0604020202020204" pitchFamily="34" charset="0"/>
              <a:buNone/>
              <a:defRPr sz="1400" kern="1200" cap="all" baseline="0">
                <a:solidFill>
                  <a:schemeClr val="accent1"/>
                </a:solidFill>
                <a:latin typeface="+mn-lt"/>
                <a:ea typeface="+mn-ea"/>
                <a:cs typeface="+mn-cs"/>
              </a:defRPr>
            </a:lvl1pPr>
            <a:lvl2pPr marL="0" indent="0" algn="l" defTabSz="685800" rtl="0" eaLnBrk="1" latinLnBrk="0" hangingPunct="1">
              <a:lnSpc>
                <a:spcPts val="1400"/>
              </a:lnSpc>
              <a:spcBef>
                <a:spcPts val="0"/>
              </a:spcBef>
              <a:buFont typeface="Arial" panose="020B0604020202020204" pitchFamily="34" charset="0"/>
              <a:buNone/>
              <a:defRPr sz="800" kern="1200">
                <a:solidFill>
                  <a:schemeClr val="tx1"/>
                </a:solidFill>
                <a:latin typeface="+mn-lt"/>
                <a:ea typeface="+mn-ea"/>
                <a:cs typeface="+mn-cs"/>
              </a:defRPr>
            </a:lvl2pPr>
            <a:lvl3pPr marL="179388" indent="-90488"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3pPr>
            <a:lvl4pPr marL="269875" indent="-88900"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4pPr>
            <a:lvl5pPr marL="360363" indent="-90488"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dirty="0">
                <a:solidFill>
                  <a:srgbClr val="ED1944"/>
                </a:solidFill>
                <a:cs typeface="DaxOT-Regular"/>
              </a:rPr>
              <a:t>Markets</a:t>
            </a:r>
          </a:p>
        </p:txBody>
      </p:sp>
      <p:pic>
        <p:nvPicPr>
          <p:cNvPr id="11" name="Picture 10" descr="A green and silver piece of equipment&#10;&#10;Description automatically generated">
            <a:extLst>
              <a:ext uri="{FF2B5EF4-FFF2-40B4-BE49-F238E27FC236}">
                <a16:creationId xmlns:a16="http://schemas.microsoft.com/office/drawing/2014/main" id="{478E3DA0-0204-2F92-9A10-0171D3DC99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999" y="1270542"/>
            <a:ext cx="8652917" cy="3244844"/>
          </a:xfrm>
          <a:prstGeom prst="rect">
            <a:avLst/>
          </a:prstGeom>
        </p:spPr>
      </p:pic>
    </p:spTree>
    <p:extLst>
      <p:ext uri="{BB962C8B-B14F-4D97-AF65-F5344CB8AC3E}">
        <p14:creationId xmlns:p14="http://schemas.microsoft.com/office/powerpoint/2010/main" val="305850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B754214-F2FE-21DA-F48A-60D13C9C9E9A}"/>
              </a:ext>
            </a:extLst>
          </p:cNvPr>
          <p:cNvCxnSpPr>
            <a:cxnSpLocks/>
          </p:cNvCxnSpPr>
          <p:nvPr/>
        </p:nvCxnSpPr>
        <p:spPr>
          <a:xfrm>
            <a:off x="278969" y="3665579"/>
            <a:ext cx="8578312"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F0902CC0-45B5-8033-E27E-7A7C0F001DE8}"/>
              </a:ext>
            </a:extLst>
          </p:cNvPr>
          <p:cNvSpPr txBox="1">
            <a:spLocks/>
          </p:cNvSpPr>
          <p:nvPr/>
        </p:nvSpPr>
        <p:spPr>
          <a:xfrm>
            <a:off x="389058" y="3664238"/>
            <a:ext cx="8468222" cy="950619"/>
          </a:xfrm>
          <a:prstGeom prst="rect">
            <a:avLst/>
          </a:prstGeom>
        </p:spPr>
        <p:txBody>
          <a:bodyPr anchor="ctr"/>
          <a:lstStyle>
            <a:lvl1pPr marL="0" indent="0" algn="l" defTabSz="685800" rtl="0" eaLnBrk="1" latinLnBrk="0" hangingPunct="1">
              <a:lnSpc>
                <a:spcPts val="1400"/>
              </a:lnSpc>
              <a:spcBef>
                <a:spcPts val="900"/>
              </a:spcBef>
              <a:buFont typeface="Arial" panose="020B0604020202020204" pitchFamily="34" charset="0"/>
              <a:buNone/>
              <a:defRPr sz="800" kern="1200">
                <a:solidFill>
                  <a:schemeClr val="tx1"/>
                </a:solidFill>
                <a:latin typeface="+mn-lt"/>
                <a:ea typeface="+mn-ea"/>
                <a:cs typeface="+mn-cs"/>
              </a:defRPr>
            </a:lvl1pPr>
            <a:lvl2pPr marL="88900" indent="-88900"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2pPr>
            <a:lvl3pPr marL="179388" indent="-90488"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3pPr>
            <a:lvl4pPr marL="269875" indent="-88900"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4pPr>
            <a:lvl5pPr marL="360363" indent="-90488"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1300"/>
              </a:lnSpc>
              <a:spcBef>
                <a:spcPts val="300"/>
              </a:spcBef>
            </a:pPr>
            <a:r>
              <a:rPr lang="en-GB" sz="800" dirty="0">
                <a:solidFill>
                  <a:srgbClr val="000000"/>
                </a:solidFill>
                <a:cs typeface="Arial" panose="020B0604020202020204" pitchFamily="34" charset="0"/>
              </a:rPr>
              <a:t>Industrial and automation systems require more features, but control modules must occupy less space. </a:t>
            </a:r>
            <a:r>
              <a:rPr lang="en-GB" dirty="0">
                <a:solidFill>
                  <a:srgbClr val="000000"/>
                </a:solidFill>
                <a:cs typeface="Arial" panose="020B0604020202020204" pitchFamily="34" charset="0"/>
              </a:rPr>
              <a:t>Hand-held products for both Consumer and Business must be compact but highly capable. These needs result in s</a:t>
            </a:r>
            <a:r>
              <a:rPr lang="en-GB" sz="800" dirty="0">
                <a:solidFill>
                  <a:srgbClr val="000000"/>
                </a:solidFill>
                <a:cs typeface="Arial" panose="020B0604020202020204" pitchFamily="34" charset="0"/>
              </a:rPr>
              <a:t>tacked boards with multiple micro-pitch connections.</a:t>
            </a:r>
          </a:p>
          <a:p>
            <a:pPr>
              <a:lnSpc>
                <a:spcPts val="1300"/>
              </a:lnSpc>
              <a:spcBef>
                <a:spcPts val="300"/>
              </a:spcBef>
            </a:pPr>
            <a:r>
              <a:rPr lang="en-US" dirty="0">
                <a:solidFill>
                  <a:srgbClr val="000000"/>
                </a:solidFill>
                <a:cs typeface="Arial" panose="020B0604020202020204" pitchFamily="34" charset="0"/>
                <a:hlinkClick r:id="rId2"/>
              </a:rPr>
              <a:t>Flecto Floating Connectors</a:t>
            </a:r>
            <a:r>
              <a:rPr lang="en-US" dirty="0">
                <a:solidFill>
                  <a:srgbClr val="000000"/>
                </a:solidFill>
                <a:cs typeface="Arial" panose="020B0604020202020204" pitchFamily="34" charset="0"/>
              </a:rPr>
              <a:t> allow for multiple connectors between the same two PCBs, without the issue of placement accuracy.</a:t>
            </a:r>
            <a:endParaRPr lang="en-US" sz="800" dirty="0">
              <a:solidFill>
                <a:srgbClr val="000000"/>
              </a:solidFill>
              <a:cs typeface="Arial" panose="020B0604020202020204" pitchFamily="34" charset="0"/>
            </a:endParaRPr>
          </a:p>
        </p:txBody>
      </p:sp>
      <p:sp>
        <p:nvSpPr>
          <p:cNvPr id="11" name="Text Placeholder 1">
            <a:extLst>
              <a:ext uri="{FF2B5EF4-FFF2-40B4-BE49-F238E27FC236}">
                <a16:creationId xmlns:a16="http://schemas.microsoft.com/office/drawing/2014/main" id="{95EC4071-DF39-F87C-9D6C-28DABC1470E1}"/>
              </a:ext>
            </a:extLst>
          </p:cNvPr>
          <p:cNvSpPr txBox="1">
            <a:spLocks/>
          </p:cNvSpPr>
          <p:nvPr/>
        </p:nvSpPr>
        <p:spPr>
          <a:xfrm>
            <a:off x="389059" y="930874"/>
            <a:ext cx="5978350" cy="251133"/>
          </a:xfrm>
          <a:prstGeom prst="rect">
            <a:avLst/>
          </a:prstGeom>
        </p:spPr>
        <p:txBody>
          <a:bodyPr/>
          <a:lstStyle>
            <a:lvl1pPr marL="0" indent="0" algn="l" defTabSz="685800" rtl="0" eaLnBrk="1" latinLnBrk="0" hangingPunct="1">
              <a:lnSpc>
                <a:spcPts val="1400"/>
              </a:lnSpc>
              <a:spcBef>
                <a:spcPts val="900"/>
              </a:spcBef>
              <a:buFont typeface="Arial" panose="020B0604020202020204" pitchFamily="34" charset="0"/>
              <a:buNone/>
              <a:defRPr sz="1400" kern="1200" cap="all" baseline="0">
                <a:solidFill>
                  <a:schemeClr val="accent1"/>
                </a:solidFill>
                <a:latin typeface="+mn-lt"/>
                <a:ea typeface="+mn-ea"/>
                <a:cs typeface="+mn-cs"/>
              </a:defRPr>
            </a:lvl1pPr>
            <a:lvl2pPr marL="0" indent="0" algn="l" defTabSz="685800" rtl="0" eaLnBrk="1" latinLnBrk="0" hangingPunct="1">
              <a:lnSpc>
                <a:spcPts val="1400"/>
              </a:lnSpc>
              <a:spcBef>
                <a:spcPts val="0"/>
              </a:spcBef>
              <a:buFont typeface="Arial" panose="020B0604020202020204" pitchFamily="34" charset="0"/>
              <a:buNone/>
              <a:defRPr sz="800" kern="1200">
                <a:solidFill>
                  <a:schemeClr val="tx1"/>
                </a:solidFill>
                <a:latin typeface="+mn-lt"/>
                <a:ea typeface="+mn-ea"/>
                <a:cs typeface="+mn-cs"/>
              </a:defRPr>
            </a:lvl2pPr>
            <a:lvl3pPr marL="179388" indent="-90488"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3pPr>
            <a:lvl4pPr marL="269875" indent="-88900"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4pPr>
            <a:lvl5pPr marL="360363" indent="-90488"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dirty="0"/>
              <a:t>Smaller connections for the industry</a:t>
            </a:r>
          </a:p>
        </p:txBody>
      </p:sp>
      <p:pic>
        <p:nvPicPr>
          <p:cNvPr id="3" name="Picture 2" descr="A green and silver metal object&#10;&#10;Description automatically generated">
            <a:extLst>
              <a:ext uri="{FF2B5EF4-FFF2-40B4-BE49-F238E27FC236}">
                <a16:creationId xmlns:a16="http://schemas.microsoft.com/office/drawing/2014/main" id="{CE886996-348A-F20F-3524-FA4B722F9F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467" y="0"/>
            <a:ext cx="7357533" cy="3770736"/>
          </a:xfrm>
          <a:prstGeom prst="rect">
            <a:avLst/>
          </a:prstGeom>
        </p:spPr>
      </p:pic>
    </p:spTree>
    <p:extLst>
      <p:ext uri="{BB962C8B-B14F-4D97-AF65-F5344CB8AC3E}">
        <p14:creationId xmlns:p14="http://schemas.microsoft.com/office/powerpoint/2010/main" val="1326614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ABF5E24-1146-414D-4D06-39AF5B7BC518}"/>
              </a:ext>
            </a:extLst>
          </p:cNvPr>
          <p:cNvSpPr txBox="1">
            <a:spLocks/>
          </p:cNvSpPr>
          <p:nvPr/>
        </p:nvSpPr>
        <p:spPr>
          <a:xfrm>
            <a:off x="401128" y="780604"/>
            <a:ext cx="4766311" cy="712568"/>
          </a:xfrm>
          <a:prstGeom prst="rect">
            <a:avLst/>
          </a:prstGeom>
        </p:spPr>
        <p:txBody>
          <a:bodyPr anchor="t"/>
          <a:lstStyle>
            <a:lvl1pPr algn="l" defTabSz="685800" rtl="0" eaLnBrk="1" latinLnBrk="0" hangingPunct="1">
              <a:lnSpc>
                <a:spcPts val="1400"/>
              </a:lnSpc>
              <a:spcBef>
                <a:spcPct val="0"/>
              </a:spcBef>
              <a:buNone/>
              <a:defRPr sz="2000" b="1" kern="1200">
                <a:solidFill>
                  <a:schemeClr val="tx1"/>
                </a:solidFill>
                <a:latin typeface="+mj-lt"/>
                <a:ea typeface="+mj-ea"/>
                <a:cs typeface="+mj-cs"/>
              </a:defRPr>
            </a:lvl1pPr>
          </a:lstStyle>
          <a:p>
            <a:pPr>
              <a:lnSpc>
                <a:spcPct val="100000"/>
              </a:lnSpc>
            </a:pPr>
            <a:r>
              <a:rPr lang="en-GB" dirty="0">
                <a:solidFill>
                  <a:schemeClr val="bg1"/>
                </a:solidFill>
                <a:effectLst/>
                <a:latin typeface="Oswald SemiBold" pitchFamily="2" charset="77"/>
              </a:rPr>
              <a:t>LEARN MORE ABOUT </a:t>
            </a:r>
            <a:br>
              <a:rPr lang="en-GB" dirty="0">
                <a:solidFill>
                  <a:schemeClr val="bg1"/>
                </a:solidFill>
                <a:effectLst/>
                <a:latin typeface="Oswald SemiBold" pitchFamily="2" charset="77"/>
              </a:rPr>
            </a:br>
            <a:r>
              <a:rPr lang="en-GB" dirty="0">
                <a:solidFill>
                  <a:schemeClr val="bg1"/>
                </a:solidFill>
                <a:effectLst/>
                <a:latin typeface="Oswald SemiBold" pitchFamily="2" charset="77"/>
              </a:rPr>
              <a:t>OUR OTHER RANGES</a:t>
            </a:r>
            <a:endParaRPr lang="en-GB" dirty="0">
              <a:solidFill>
                <a:schemeClr val="bg1"/>
              </a:solidFill>
              <a:latin typeface="Oswald SemiBold" pitchFamily="2" charset="77"/>
            </a:endParaRPr>
          </a:p>
        </p:txBody>
      </p:sp>
      <p:sp>
        <p:nvSpPr>
          <p:cNvPr id="10" name="TextBox 9">
            <a:extLst>
              <a:ext uri="{FF2B5EF4-FFF2-40B4-BE49-F238E27FC236}">
                <a16:creationId xmlns:a16="http://schemas.microsoft.com/office/drawing/2014/main" id="{7393AC3A-2C96-0DB7-750D-B72E518D3C08}"/>
              </a:ext>
            </a:extLst>
          </p:cNvPr>
          <p:cNvSpPr txBox="1"/>
          <p:nvPr/>
        </p:nvSpPr>
        <p:spPr>
          <a:xfrm>
            <a:off x="471874" y="2254934"/>
            <a:ext cx="2837103" cy="646331"/>
          </a:xfrm>
          <a:prstGeom prst="rect">
            <a:avLst/>
          </a:prstGeom>
          <a:noFill/>
        </p:spPr>
        <p:txBody>
          <a:bodyPr wrap="square" rtlCol="0">
            <a:spAutoFit/>
          </a:bodyPr>
          <a:lstStyle/>
          <a:p>
            <a:r>
              <a:rPr lang="en-GB" sz="1200" dirty="0"/>
              <a:t>Find out more about our full range</a:t>
            </a:r>
            <a:br>
              <a:rPr lang="en-GB" sz="1200" dirty="0"/>
            </a:br>
            <a:r>
              <a:rPr lang="en-GB" sz="1200" dirty="0"/>
              <a:t>of inter-connection solutions at </a:t>
            </a:r>
            <a:br>
              <a:rPr lang="en-GB" sz="1200" dirty="0"/>
            </a:br>
            <a:r>
              <a:rPr lang="en-GB" sz="1200" dirty="0">
                <a:solidFill>
                  <a:schemeClr val="accent1"/>
                </a:solidFill>
                <a:hlinkClick r:id="rId2"/>
              </a:rPr>
              <a:t>www.harwin.com</a:t>
            </a:r>
            <a:endParaRPr lang="en-US" sz="1200" dirty="0">
              <a:solidFill>
                <a:schemeClr val="accent1"/>
              </a:solidFill>
            </a:endParaRPr>
          </a:p>
        </p:txBody>
      </p:sp>
      <p:sp>
        <p:nvSpPr>
          <p:cNvPr id="14" name="Rectangle 13">
            <a:extLst>
              <a:ext uri="{FF2B5EF4-FFF2-40B4-BE49-F238E27FC236}">
                <a16:creationId xmlns:a16="http://schemas.microsoft.com/office/drawing/2014/main" id="{5B9AD7DE-26DD-67D0-AE51-E07106FBF019}"/>
              </a:ext>
            </a:extLst>
          </p:cNvPr>
          <p:cNvSpPr/>
          <p:nvPr/>
        </p:nvSpPr>
        <p:spPr>
          <a:xfrm>
            <a:off x="-1" y="1756944"/>
            <a:ext cx="9143999" cy="270361"/>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2158D71-D3EC-BAE0-030D-732396C4CD8E}"/>
              </a:ext>
            </a:extLst>
          </p:cNvPr>
          <p:cNvSpPr txBox="1"/>
          <p:nvPr/>
        </p:nvSpPr>
        <p:spPr>
          <a:xfrm>
            <a:off x="271463" y="4792982"/>
            <a:ext cx="2686049" cy="145732"/>
          </a:xfrm>
          <a:prstGeom prst="rect">
            <a:avLst/>
          </a:prstGeom>
          <a:noFill/>
        </p:spPr>
        <p:txBody>
          <a:bodyPr wrap="square" lIns="0" tIns="0" rIns="0" bIns="0" rtlCol="0">
            <a:noAutofit/>
          </a:bodyPr>
          <a:lstStyle/>
          <a:p>
            <a:pPr lvl="0">
              <a:defRPr/>
            </a:pPr>
            <a:r>
              <a:rPr lang="en-GB" sz="600" cap="all" dirty="0"/>
              <a:t>FLECTO  </a:t>
            </a:r>
            <a:r>
              <a:rPr lang="en-GB" sz="600" cap="all" dirty="0">
                <a:solidFill>
                  <a:schemeClr val="accent1"/>
                </a:solidFill>
              </a:rPr>
              <a:t>|  </a:t>
            </a:r>
            <a:r>
              <a:rPr lang="en-GB" sz="600" dirty="0"/>
              <a:t>CP065/27062025</a:t>
            </a:r>
          </a:p>
          <a:p>
            <a:pPr>
              <a:lnSpc>
                <a:spcPct val="100000"/>
              </a:lnSpc>
            </a:pPr>
            <a:endParaRPr lang="en-GB" sz="600" cap="all" dirty="0"/>
          </a:p>
        </p:txBody>
      </p:sp>
      <p:pic>
        <p:nvPicPr>
          <p:cNvPr id="3" name="Picture 2">
            <a:extLst>
              <a:ext uri="{FF2B5EF4-FFF2-40B4-BE49-F238E27FC236}">
                <a16:creationId xmlns:a16="http://schemas.microsoft.com/office/drawing/2014/main" id="{433DE18F-AF9D-6A2C-783C-E6F790ABE56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61851" y="0"/>
            <a:ext cx="5182149" cy="3207482"/>
          </a:xfrm>
          <a:prstGeom prst="rect">
            <a:avLst/>
          </a:prstGeom>
        </p:spPr>
      </p:pic>
    </p:spTree>
    <p:extLst>
      <p:ext uri="{BB962C8B-B14F-4D97-AF65-F5344CB8AC3E}">
        <p14:creationId xmlns:p14="http://schemas.microsoft.com/office/powerpoint/2010/main" val="123240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397700A-35CC-25BD-C5E0-9B562EF49155}"/>
              </a:ext>
            </a:extLst>
          </p:cNvPr>
          <p:cNvSpPr>
            <a:spLocks noGrp="1"/>
          </p:cNvSpPr>
          <p:nvPr>
            <p:ph type="title"/>
          </p:nvPr>
        </p:nvSpPr>
        <p:spPr>
          <a:xfrm>
            <a:off x="389058" y="513726"/>
            <a:ext cx="6065529" cy="466802"/>
          </a:xfrm>
          <a:prstGeom prst="rect">
            <a:avLst/>
          </a:prstGeom>
        </p:spPr>
        <p:txBody>
          <a:bodyPr anchor="t"/>
          <a:lstStyle/>
          <a:p>
            <a:r>
              <a:rPr lang="en-GB" sz="2700" dirty="0">
                <a:latin typeface="Oswald SemiBold" pitchFamily="2" charset="77"/>
              </a:rPr>
              <a:t>GET HELP FROM A </a:t>
            </a:r>
            <a:br>
              <a:rPr lang="en-GB" sz="2700" dirty="0">
                <a:latin typeface="Oswald SemiBold" pitchFamily="2" charset="77"/>
              </a:rPr>
            </a:br>
            <a:r>
              <a:rPr lang="en-GB" sz="2700" dirty="0">
                <a:latin typeface="Oswald SemiBold" pitchFamily="2" charset="77"/>
              </a:rPr>
              <a:t>HARWIN EXPERT</a:t>
            </a:r>
            <a:endParaRPr lang="en-GB" sz="2700" dirty="0"/>
          </a:p>
        </p:txBody>
      </p:sp>
      <p:sp>
        <p:nvSpPr>
          <p:cNvPr id="8" name="Content Placeholder 7">
            <a:extLst>
              <a:ext uri="{FF2B5EF4-FFF2-40B4-BE49-F238E27FC236}">
                <a16:creationId xmlns:a16="http://schemas.microsoft.com/office/drawing/2014/main" id="{BB047D0C-7192-1A59-2BE5-AEC7741CCC8C}"/>
              </a:ext>
            </a:extLst>
          </p:cNvPr>
          <p:cNvSpPr>
            <a:spLocks noGrp="1"/>
          </p:cNvSpPr>
          <p:nvPr>
            <p:ph idx="1"/>
          </p:nvPr>
        </p:nvSpPr>
        <p:spPr>
          <a:xfrm>
            <a:off x="389057" y="1798861"/>
            <a:ext cx="4459568" cy="2100802"/>
          </a:xfrm>
        </p:spPr>
        <p:txBody>
          <a:bodyPr/>
          <a:lstStyle/>
          <a:p>
            <a:r>
              <a:rPr lang="en-US" sz="1200" dirty="0"/>
              <a:t>Our experts are specialists in their field with many </a:t>
            </a:r>
            <a:br>
              <a:rPr lang="en-US" sz="1200" dirty="0"/>
            </a:br>
            <a:r>
              <a:rPr lang="en-US" sz="1200" dirty="0"/>
              <a:t>years of experience in their respective roles and </a:t>
            </a:r>
            <a:br>
              <a:rPr lang="en-US" sz="1200" dirty="0"/>
            </a:br>
            <a:r>
              <a:rPr lang="en-US" sz="1200" dirty="0"/>
              <a:t>industries.</a:t>
            </a:r>
          </a:p>
          <a:p>
            <a:r>
              <a:rPr lang="en-US" sz="1200" dirty="0"/>
              <a:t>Find an expert that can help you with </a:t>
            </a:r>
            <a:br>
              <a:rPr lang="en-US" sz="1200" dirty="0"/>
            </a:br>
            <a:r>
              <a:rPr lang="en-US" sz="1200" dirty="0"/>
              <a:t>your enquiry.</a:t>
            </a:r>
          </a:p>
          <a:p>
            <a:r>
              <a:rPr lang="en-US" sz="1200" b="1" dirty="0">
                <a:solidFill>
                  <a:schemeClr val="accent1"/>
                </a:solidFill>
                <a:latin typeface="Maven Pro ExtraBold" pitchFamily="2" charset="77"/>
                <a:hlinkClick r:id="rId2"/>
              </a:rPr>
              <a:t>Click Here &gt;&gt;</a:t>
            </a:r>
            <a:endParaRPr lang="en-US" sz="1200" b="1" dirty="0">
              <a:solidFill>
                <a:schemeClr val="accent1"/>
              </a:solidFill>
              <a:latin typeface="Maven Pro ExtraBold" pitchFamily="2" charset="77"/>
            </a:endParaRPr>
          </a:p>
          <a:p>
            <a:endParaRPr lang="en-US" dirty="0"/>
          </a:p>
          <a:p>
            <a:r>
              <a:rPr lang="en-GB" sz="1200" dirty="0"/>
              <a:t>CAD Models and Evaluation Samples also </a:t>
            </a:r>
            <a:br>
              <a:rPr lang="en-GB" sz="1200" dirty="0"/>
            </a:br>
            <a:r>
              <a:rPr lang="en-GB" sz="1200" dirty="0"/>
              <a:t>available at </a:t>
            </a:r>
            <a:r>
              <a:rPr lang="en-GB" sz="1200" dirty="0">
                <a:solidFill>
                  <a:schemeClr val="accent1"/>
                </a:solidFill>
                <a:hlinkClick r:id="rId3"/>
              </a:rPr>
              <a:t>www.harwin.com</a:t>
            </a:r>
            <a:endParaRPr lang="en-US" sz="1200" dirty="0">
              <a:solidFill>
                <a:schemeClr val="accent1"/>
              </a:solidFill>
            </a:endParaRPr>
          </a:p>
          <a:p>
            <a:endParaRPr lang="en-US" dirty="0"/>
          </a:p>
        </p:txBody>
      </p:sp>
      <p:sp>
        <p:nvSpPr>
          <p:cNvPr id="2" name="TextBox 1">
            <a:extLst>
              <a:ext uri="{FF2B5EF4-FFF2-40B4-BE49-F238E27FC236}">
                <a16:creationId xmlns:a16="http://schemas.microsoft.com/office/drawing/2014/main" id="{A5E9CC8E-D83A-DEBC-6D64-D886168EB84B}"/>
              </a:ext>
            </a:extLst>
          </p:cNvPr>
          <p:cNvSpPr txBox="1"/>
          <p:nvPr/>
        </p:nvSpPr>
        <p:spPr>
          <a:xfrm>
            <a:off x="271463" y="4792982"/>
            <a:ext cx="2686049" cy="145732"/>
          </a:xfrm>
          <a:prstGeom prst="rect">
            <a:avLst/>
          </a:prstGeom>
          <a:noFill/>
        </p:spPr>
        <p:txBody>
          <a:bodyPr wrap="square" lIns="0" tIns="0" rIns="0" bIns="0" rtlCol="0">
            <a:noAutofit/>
          </a:bodyPr>
          <a:lstStyle/>
          <a:p>
            <a:pPr lvl="0">
              <a:defRPr/>
            </a:pPr>
            <a:r>
              <a:rPr lang="en-GB" sz="600" cap="all" dirty="0"/>
              <a:t>FLECTO  </a:t>
            </a:r>
            <a:r>
              <a:rPr lang="en-GB" sz="600" cap="all" dirty="0">
                <a:solidFill>
                  <a:schemeClr val="accent1"/>
                </a:solidFill>
              </a:rPr>
              <a:t>|  </a:t>
            </a:r>
            <a:r>
              <a:rPr lang="en-GB" sz="600" dirty="0"/>
              <a:t>CP065/27062025</a:t>
            </a:r>
          </a:p>
          <a:p>
            <a:pPr>
              <a:lnSpc>
                <a:spcPct val="100000"/>
              </a:lnSpc>
            </a:pPr>
            <a:endParaRPr lang="en-GB" sz="600" cap="all" dirty="0"/>
          </a:p>
        </p:txBody>
      </p:sp>
    </p:spTree>
    <p:extLst>
      <p:ext uri="{BB962C8B-B14F-4D97-AF65-F5344CB8AC3E}">
        <p14:creationId xmlns:p14="http://schemas.microsoft.com/office/powerpoint/2010/main" val="2203377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EACC1D-FDAF-F835-D89F-553D75797E6F}"/>
              </a:ext>
            </a:extLst>
          </p:cNvPr>
          <p:cNvSpPr>
            <a:spLocks noGrp="1"/>
          </p:cNvSpPr>
          <p:nvPr>
            <p:ph type="body" idx="4294967295"/>
          </p:nvPr>
        </p:nvSpPr>
        <p:spPr>
          <a:xfrm>
            <a:off x="585251" y="4133540"/>
            <a:ext cx="3424238" cy="501961"/>
          </a:xfrm>
          <a:prstGeom prst="rect">
            <a:avLst/>
          </a:prstGeom>
        </p:spPr>
        <p:txBody>
          <a:bodyPr/>
          <a:lstStyle/>
          <a:p>
            <a:r>
              <a:rPr lang="en-US" dirty="0"/>
              <a:t>Contact Us</a:t>
            </a:r>
          </a:p>
        </p:txBody>
      </p:sp>
    </p:spTree>
    <p:extLst>
      <p:ext uri="{BB962C8B-B14F-4D97-AF65-F5344CB8AC3E}">
        <p14:creationId xmlns:p14="http://schemas.microsoft.com/office/powerpoint/2010/main" val="2683201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B754214-F2FE-21DA-F48A-60D13C9C9E9A}"/>
              </a:ext>
            </a:extLst>
          </p:cNvPr>
          <p:cNvCxnSpPr>
            <a:cxnSpLocks/>
          </p:cNvCxnSpPr>
          <p:nvPr/>
        </p:nvCxnSpPr>
        <p:spPr>
          <a:xfrm>
            <a:off x="278969" y="3665579"/>
            <a:ext cx="8578312"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F0902CC0-45B5-8033-E27E-7A7C0F001DE8}"/>
              </a:ext>
            </a:extLst>
          </p:cNvPr>
          <p:cNvSpPr txBox="1">
            <a:spLocks/>
          </p:cNvSpPr>
          <p:nvPr/>
        </p:nvSpPr>
        <p:spPr>
          <a:xfrm>
            <a:off x="389058" y="3664238"/>
            <a:ext cx="8468222" cy="950619"/>
          </a:xfrm>
          <a:prstGeom prst="rect">
            <a:avLst/>
          </a:prstGeom>
        </p:spPr>
        <p:txBody>
          <a:bodyPr anchor="ctr"/>
          <a:lstStyle>
            <a:lvl1pPr marL="0" indent="0" algn="l" defTabSz="685800" rtl="0" eaLnBrk="1" latinLnBrk="0" hangingPunct="1">
              <a:lnSpc>
                <a:spcPts val="1400"/>
              </a:lnSpc>
              <a:spcBef>
                <a:spcPts val="900"/>
              </a:spcBef>
              <a:buFont typeface="Arial" panose="020B0604020202020204" pitchFamily="34" charset="0"/>
              <a:buNone/>
              <a:defRPr sz="800" kern="1200">
                <a:solidFill>
                  <a:schemeClr val="tx1"/>
                </a:solidFill>
                <a:latin typeface="+mn-lt"/>
                <a:ea typeface="+mn-ea"/>
                <a:cs typeface="+mn-cs"/>
              </a:defRPr>
            </a:lvl1pPr>
            <a:lvl2pPr marL="88900" indent="-88900"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2pPr>
            <a:lvl3pPr marL="179388" indent="-90488"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3pPr>
            <a:lvl4pPr marL="269875" indent="-88900"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4pPr>
            <a:lvl5pPr marL="360363" indent="-90488"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1300"/>
              </a:lnSpc>
              <a:spcBef>
                <a:spcPts val="300"/>
              </a:spcBef>
            </a:pPr>
            <a:r>
              <a:rPr lang="en-US" sz="800" dirty="0"/>
              <a:t>When you have two connectors mating the same two PCBs, the tolerance of the product location (whether from PCB manufacture, paste location, pick and place accuracy or a combination of these) can mean that one or both connectors will </a:t>
            </a:r>
            <a:r>
              <a:rPr lang="en-US" dirty="0"/>
              <a:t>encounter additional side-loading. This has the risk of long-term stress and damage on the connectors.</a:t>
            </a:r>
          </a:p>
          <a:p>
            <a:pPr>
              <a:lnSpc>
                <a:spcPts val="1300"/>
              </a:lnSpc>
              <a:spcBef>
                <a:spcPts val="300"/>
              </a:spcBef>
            </a:pPr>
            <a:r>
              <a:rPr lang="en-US" sz="800" dirty="0"/>
              <a:t>Flecto </a:t>
            </a:r>
            <a:r>
              <a:rPr lang="en-US" dirty="0"/>
              <a:t>connectors </a:t>
            </a:r>
            <a:r>
              <a:rPr lang="en-US" sz="800" dirty="0"/>
              <a:t>eliminate</a:t>
            </a:r>
            <a:r>
              <a:rPr lang="en-US" dirty="0"/>
              <a:t> this, with the male mating contact areas able to “float” within the housing.</a:t>
            </a:r>
            <a:endParaRPr lang="en-US" sz="800" dirty="0"/>
          </a:p>
        </p:txBody>
      </p:sp>
      <p:sp>
        <p:nvSpPr>
          <p:cNvPr id="11" name="Text Placeholder 1">
            <a:extLst>
              <a:ext uri="{FF2B5EF4-FFF2-40B4-BE49-F238E27FC236}">
                <a16:creationId xmlns:a16="http://schemas.microsoft.com/office/drawing/2014/main" id="{95EC4071-DF39-F87C-9D6C-28DABC1470E1}"/>
              </a:ext>
            </a:extLst>
          </p:cNvPr>
          <p:cNvSpPr txBox="1">
            <a:spLocks/>
          </p:cNvSpPr>
          <p:nvPr/>
        </p:nvSpPr>
        <p:spPr>
          <a:xfrm>
            <a:off x="389059" y="930874"/>
            <a:ext cx="5978350" cy="251133"/>
          </a:xfrm>
          <a:prstGeom prst="rect">
            <a:avLst/>
          </a:prstGeom>
        </p:spPr>
        <p:txBody>
          <a:bodyPr/>
          <a:lstStyle>
            <a:lvl1pPr marL="0" indent="0" algn="l" defTabSz="685800" rtl="0" eaLnBrk="1" latinLnBrk="0" hangingPunct="1">
              <a:lnSpc>
                <a:spcPts val="1400"/>
              </a:lnSpc>
              <a:spcBef>
                <a:spcPts val="900"/>
              </a:spcBef>
              <a:buFont typeface="Arial" panose="020B0604020202020204" pitchFamily="34" charset="0"/>
              <a:buNone/>
              <a:defRPr sz="1400" kern="1200" cap="all" baseline="0">
                <a:solidFill>
                  <a:schemeClr val="accent1"/>
                </a:solidFill>
                <a:latin typeface="+mn-lt"/>
                <a:ea typeface="+mn-ea"/>
                <a:cs typeface="+mn-cs"/>
              </a:defRPr>
            </a:lvl1pPr>
            <a:lvl2pPr marL="0" indent="0" algn="l" defTabSz="685800" rtl="0" eaLnBrk="1" latinLnBrk="0" hangingPunct="1">
              <a:lnSpc>
                <a:spcPts val="1400"/>
              </a:lnSpc>
              <a:spcBef>
                <a:spcPts val="0"/>
              </a:spcBef>
              <a:buFont typeface="Arial" panose="020B0604020202020204" pitchFamily="34" charset="0"/>
              <a:buNone/>
              <a:defRPr sz="800" kern="1200">
                <a:solidFill>
                  <a:schemeClr val="tx1"/>
                </a:solidFill>
                <a:latin typeface="+mn-lt"/>
                <a:ea typeface="+mn-ea"/>
                <a:cs typeface="+mn-cs"/>
              </a:defRPr>
            </a:lvl2pPr>
            <a:lvl3pPr marL="179388" indent="-90488"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3pPr>
            <a:lvl4pPr marL="269875" indent="-88900"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4pPr>
            <a:lvl5pPr marL="360363" indent="-90488"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dirty="0"/>
              <a:t>FLOATING BOARD-TO-BOARD CONNECTIONS</a:t>
            </a:r>
          </a:p>
        </p:txBody>
      </p:sp>
      <p:pic>
        <p:nvPicPr>
          <p:cNvPr id="5" name="Picture 4" descr="A green shelf with black and gold objects&#10;&#10;Description automatically generated">
            <a:extLst>
              <a:ext uri="{FF2B5EF4-FFF2-40B4-BE49-F238E27FC236}">
                <a16:creationId xmlns:a16="http://schemas.microsoft.com/office/drawing/2014/main" id="{38D31F46-0C7E-F3BE-C212-1028CB08A1AD}"/>
              </a:ext>
            </a:extLst>
          </p:cNvPr>
          <p:cNvPicPr>
            <a:picLocks noChangeAspect="1"/>
          </p:cNvPicPr>
          <p:nvPr/>
        </p:nvPicPr>
        <p:blipFill rotWithShape="1">
          <a:blip r:embed="rId2">
            <a:extLst>
              <a:ext uri="{28A0092B-C50C-407E-A947-70E740481C1C}">
                <a14:useLocalDpi xmlns:a14="http://schemas.microsoft.com/office/drawing/2010/main" val="0"/>
              </a:ext>
            </a:extLst>
          </a:blip>
          <a:srcRect b="24768"/>
          <a:stretch/>
        </p:blipFill>
        <p:spPr>
          <a:xfrm>
            <a:off x="619933" y="301128"/>
            <a:ext cx="7772400" cy="3288739"/>
          </a:xfrm>
          <a:prstGeom prst="rect">
            <a:avLst/>
          </a:prstGeom>
        </p:spPr>
      </p:pic>
    </p:spTree>
    <p:extLst>
      <p:ext uri="{BB962C8B-B14F-4D97-AF65-F5344CB8AC3E}">
        <p14:creationId xmlns:p14="http://schemas.microsoft.com/office/powerpoint/2010/main" val="230112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B754214-F2FE-21DA-F48A-60D13C9C9E9A}"/>
              </a:ext>
            </a:extLst>
          </p:cNvPr>
          <p:cNvCxnSpPr>
            <a:cxnSpLocks/>
          </p:cNvCxnSpPr>
          <p:nvPr/>
        </p:nvCxnSpPr>
        <p:spPr>
          <a:xfrm>
            <a:off x="278969" y="3665579"/>
            <a:ext cx="8578312"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F0902CC0-45B5-8033-E27E-7A7C0F001DE8}"/>
              </a:ext>
            </a:extLst>
          </p:cNvPr>
          <p:cNvSpPr txBox="1">
            <a:spLocks/>
          </p:cNvSpPr>
          <p:nvPr/>
        </p:nvSpPr>
        <p:spPr>
          <a:xfrm>
            <a:off x="389058" y="3664238"/>
            <a:ext cx="8468222" cy="950619"/>
          </a:xfrm>
          <a:prstGeom prst="rect">
            <a:avLst/>
          </a:prstGeom>
        </p:spPr>
        <p:txBody>
          <a:bodyPr anchor="ctr"/>
          <a:lstStyle>
            <a:lvl1pPr marL="0" indent="0" algn="l" defTabSz="685800" rtl="0" eaLnBrk="1" latinLnBrk="0" hangingPunct="1">
              <a:lnSpc>
                <a:spcPts val="1400"/>
              </a:lnSpc>
              <a:spcBef>
                <a:spcPts val="900"/>
              </a:spcBef>
              <a:buFont typeface="Arial" panose="020B0604020202020204" pitchFamily="34" charset="0"/>
              <a:buNone/>
              <a:defRPr sz="800" kern="1200">
                <a:solidFill>
                  <a:schemeClr val="tx1"/>
                </a:solidFill>
                <a:latin typeface="+mn-lt"/>
                <a:ea typeface="+mn-ea"/>
                <a:cs typeface="+mn-cs"/>
              </a:defRPr>
            </a:lvl1pPr>
            <a:lvl2pPr marL="88900" indent="-88900"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2pPr>
            <a:lvl3pPr marL="179388" indent="-90488"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3pPr>
            <a:lvl4pPr marL="269875" indent="-88900"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4pPr>
            <a:lvl5pPr marL="360363" indent="-90488"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1300"/>
              </a:lnSpc>
            </a:pPr>
            <a:r>
              <a:rPr lang="en-GB" b="0" i="0" u="none" strike="noStrike" dirty="0">
                <a:solidFill>
                  <a:srgbClr val="172B4D"/>
                </a:solidFill>
                <a:effectLst/>
              </a:rPr>
              <a:t>The connectors can be offset before mating by up to 0.5mm (up to 0.8mm for some ranges)</a:t>
            </a:r>
            <a:r>
              <a:rPr lang="en-US" sz="800" dirty="0"/>
              <a:t>. This eliminates connection issues caused by placement tolerances and solder misalignment problems.</a:t>
            </a:r>
          </a:p>
          <a:p>
            <a:pPr>
              <a:lnSpc>
                <a:spcPts val="1300"/>
              </a:lnSpc>
            </a:pPr>
            <a:r>
              <a:rPr lang="en-US" dirty="0"/>
              <a:t>Any stresses are eased by the movement of the male connector, and the mating process during equipment assembly is easier and faster.</a:t>
            </a:r>
            <a:endParaRPr lang="en-US" sz="800" dirty="0"/>
          </a:p>
        </p:txBody>
      </p:sp>
      <p:sp>
        <p:nvSpPr>
          <p:cNvPr id="10" name="Text Placeholder 1">
            <a:extLst>
              <a:ext uri="{FF2B5EF4-FFF2-40B4-BE49-F238E27FC236}">
                <a16:creationId xmlns:a16="http://schemas.microsoft.com/office/drawing/2014/main" id="{6D64E7EF-EF41-F343-9300-9D339DF03D7C}"/>
              </a:ext>
            </a:extLst>
          </p:cNvPr>
          <p:cNvSpPr txBox="1">
            <a:spLocks/>
          </p:cNvSpPr>
          <p:nvPr/>
        </p:nvSpPr>
        <p:spPr>
          <a:xfrm>
            <a:off x="389059" y="930874"/>
            <a:ext cx="5978350" cy="251133"/>
          </a:xfrm>
          <a:prstGeom prst="rect">
            <a:avLst/>
          </a:prstGeom>
        </p:spPr>
        <p:txBody>
          <a:bodyPr/>
          <a:lstStyle>
            <a:lvl1pPr marL="0" indent="0" algn="l" defTabSz="685800" rtl="0" eaLnBrk="1" latinLnBrk="0" hangingPunct="1">
              <a:lnSpc>
                <a:spcPts val="1400"/>
              </a:lnSpc>
              <a:spcBef>
                <a:spcPts val="900"/>
              </a:spcBef>
              <a:buFont typeface="Arial" panose="020B0604020202020204" pitchFamily="34" charset="0"/>
              <a:buNone/>
              <a:defRPr sz="1400" kern="1200" cap="all" baseline="0">
                <a:solidFill>
                  <a:schemeClr val="accent1"/>
                </a:solidFill>
                <a:latin typeface="+mn-lt"/>
                <a:ea typeface="+mn-ea"/>
                <a:cs typeface="+mn-cs"/>
              </a:defRPr>
            </a:lvl1pPr>
            <a:lvl2pPr marL="0" indent="0" algn="l" defTabSz="685800" rtl="0" eaLnBrk="1" latinLnBrk="0" hangingPunct="1">
              <a:lnSpc>
                <a:spcPts val="1400"/>
              </a:lnSpc>
              <a:spcBef>
                <a:spcPts val="0"/>
              </a:spcBef>
              <a:buFont typeface="Arial" panose="020B0604020202020204" pitchFamily="34" charset="0"/>
              <a:buNone/>
              <a:defRPr sz="800" kern="1200">
                <a:solidFill>
                  <a:schemeClr val="tx1"/>
                </a:solidFill>
                <a:latin typeface="+mn-lt"/>
                <a:ea typeface="+mn-ea"/>
                <a:cs typeface="+mn-cs"/>
              </a:defRPr>
            </a:lvl2pPr>
            <a:lvl3pPr marL="179388" indent="-90488"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3pPr>
            <a:lvl4pPr marL="269875" indent="-88900"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4pPr>
            <a:lvl5pPr marL="360363" indent="-90488"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ct val="50000"/>
              </a:spcBef>
              <a:defRPr/>
            </a:pPr>
            <a:r>
              <a:rPr lang="en-GB" dirty="0">
                <a:solidFill>
                  <a:srgbClr val="ED1944"/>
                </a:solidFill>
                <a:ea typeface="DaxOT-Medium"/>
                <a:cs typeface="DaxOT-Regular"/>
              </a:rPr>
              <a:t>Features – Tolerance to misalignment</a:t>
            </a:r>
            <a:endParaRPr lang="en-US" dirty="0">
              <a:solidFill>
                <a:srgbClr val="ED1944"/>
              </a:solidFill>
              <a:ea typeface="DaxOT-Medium"/>
              <a:cs typeface="DaxOT-Regular"/>
            </a:endParaRPr>
          </a:p>
        </p:txBody>
      </p:sp>
      <p:grpSp>
        <p:nvGrpSpPr>
          <p:cNvPr id="11" name="Group 10">
            <a:extLst>
              <a:ext uri="{FF2B5EF4-FFF2-40B4-BE49-F238E27FC236}">
                <a16:creationId xmlns:a16="http://schemas.microsoft.com/office/drawing/2014/main" id="{1965EDA1-2C99-E026-C581-8A2ADD9AB8F0}"/>
              </a:ext>
            </a:extLst>
          </p:cNvPr>
          <p:cNvGrpSpPr/>
          <p:nvPr/>
        </p:nvGrpSpPr>
        <p:grpSpPr>
          <a:xfrm>
            <a:off x="479572" y="974737"/>
            <a:ext cx="8177105" cy="2896771"/>
            <a:chOff x="119135" y="800633"/>
            <a:chExt cx="9514811" cy="3370659"/>
          </a:xfrm>
        </p:grpSpPr>
        <p:pic>
          <p:nvPicPr>
            <p:cNvPr id="6" name="Picture 5" descr="A green table with red lines&#10;&#10;Description automatically generated with medium confidence">
              <a:extLst>
                <a:ext uri="{FF2B5EF4-FFF2-40B4-BE49-F238E27FC236}">
                  <a16:creationId xmlns:a16="http://schemas.microsoft.com/office/drawing/2014/main" id="{3329EB41-8E4E-325F-0AB0-F782168229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9662" y="1182007"/>
              <a:ext cx="5314284" cy="2989285"/>
            </a:xfrm>
            <a:prstGeom prst="rect">
              <a:avLst/>
            </a:prstGeom>
          </p:spPr>
        </p:pic>
        <p:pic>
          <p:nvPicPr>
            <p:cNvPr id="9" name="Picture 8" descr="A close-up of a green device&#10;&#10;Description automatically generated">
              <a:extLst>
                <a:ext uri="{FF2B5EF4-FFF2-40B4-BE49-F238E27FC236}">
                  <a16:creationId xmlns:a16="http://schemas.microsoft.com/office/drawing/2014/main" id="{8E15AE90-D97E-C20F-D4BB-1576855D11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135" y="800633"/>
              <a:ext cx="5992283" cy="3370659"/>
            </a:xfrm>
            <a:prstGeom prst="rect">
              <a:avLst/>
            </a:prstGeom>
          </p:spPr>
        </p:pic>
      </p:grpSp>
    </p:spTree>
    <p:extLst>
      <p:ext uri="{BB962C8B-B14F-4D97-AF65-F5344CB8AC3E}">
        <p14:creationId xmlns:p14="http://schemas.microsoft.com/office/powerpoint/2010/main" val="60427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B754214-F2FE-21DA-F48A-60D13C9C9E9A}"/>
              </a:ext>
            </a:extLst>
          </p:cNvPr>
          <p:cNvCxnSpPr>
            <a:cxnSpLocks/>
          </p:cNvCxnSpPr>
          <p:nvPr/>
        </p:nvCxnSpPr>
        <p:spPr>
          <a:xfrm>
            <a:off x="278969" y="3665579"/>
            <a:ext cx="8578312"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F0902CC0-45B5-8033-E27E-7A7C0F001DE8}"/>
              </a:ext>
            </a:extLst>
          </p:cNvPr>
          <p:cNvSpPr txBox="1">
            <a:spLocks/>
          </p:cNvSpPr>
          <p:nvPr/>
        </p:nvSpPr>
        <p:spPr>
          <a:xfrm>
            <a:off x="389058" y="3664238"/>
            <a:ext cx="8468222" cy="950619"/>
          </a:xfrm>
          <a:prstGeom prst="rect">
            <a:avLst/>
          </a:prstGeom>
        </p:spPr>
        <p:txBody>
          <a:bodyPr anchor="ctr"/>
          <a:lstStyle>
            <a:lvl1pPr marL="0" indent="0" algn="l" defTabSz="685800" rtl="0" eaLnBrk="1" latinLnBrk="0" hangingPunct="1">
              <a:lnSpc>
                <a:spcPts val="1400"/>
              </a:lnSpc>
              <a:spcBef>
                <a:spcPts val="900"/>
              </a:spcBef>
              <a:buFont typeface="Arial" panose="020B0604020202020204" pitchFamily="34" charset="0"/>
              <a:buNone/>
              <a:defRPr sz="800" kern="1200">
                <a:solidFill>
                  <a:schemeClr val="tx1"/>
                </a:solidFill>
                <a:latin typeface="+mn-lt"/>
                <a:ea typeface="+mn-ea"/>
                <a:cs typeface="+mn-cs"/>
              </a:defRPr>
            </a:lvl1pPr>
            <a:lvl2pPr marL="88900" indent="-88900"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2pPr>
            <a:lvl3pPr marL="179388" indent="-90488"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3pPr>
            <a:lvl4pPr marL="269875" indent="-88900"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4pPr>
            <a:lvl5pPr marL="360363" indent="-90488"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1300"/>
              </a:lnSpc>
            </a:pPr>
            <a:r>
              <a:rPr lang="en-US" sz="800" dirty="0"/>
              <a:t>The connectors can also be offset when mated. The “floating” section in the male connector </a:t>
            </a:r>
            <a:r>
              <a:rPr lang="en-GB" b="0" i="0" u="none" strike="noStrike" dirty="0">
                <a:solidFill>
                  <a:srgbClr val="172B4D"/>
                </a:solidFill>
                <a:effectLst/>
              </a:rPr>
              <a:t>enables up to ±0.5mm of movement in the X, Y and Z axes (up to ±0.8mm in X and Y for some ranges)</a:t>
            </a:r>
            <a:r>
              <a:rPr lang="en-US" sz="800" dirty="0"/>
              <a:t>. This allows for multiple connectors mating between </a:t>
            </a:r>
            <a:r>
              <a:rPr lang="en-GB" b="0" i="0" u="none" strike="noStrike" dirty="0">
                <a:solidFill>
                  <a:srgbClr val="172B4D"/>
                </a:solidFill>
                <a:effectLst/>
              </a:rPr>
              <a:t>two PCBs</a:t>
            </a:r>
            <a:r>
              <a:rPr lang="en-US" sz="800" dirty="0"/>
              <a:t>, as all placement tolerances and solder misalignment problems are absorbed within the floating movement.</a:t>
            </a:r>
          </a:p>
        </p:txBody>
      </p:sp>
      <p:sp>
        <p:nvSpPr>
          <p:cNvPr id="10" name="Text Placeholder 1">
            <a:extLst>
              <a:ext uri="{FF2B5EF4-FFF2-40B4-BE49-F238E27FC236}">
                <a16:creationId xmlns:a16="http://schemas.microsoft.com/office/drawing/2014/main" id="{6D64E7EF-EF41-F343-9300-9D339DF03D7C}"/>
              </a:ext>
            </a:extLst>
          </p:cNvPr>
          <p:cNvSpPr txBox="1">
            <a:spLocks/>
          </p:cNvSpPr>
          <p:nvPr/>
        </p:nvSpPr>
        <p:spPr>
          <a:xfrm>
            <a:off x="389059" y="930874"/>
            <a:ext cx="5978350" cy="251133"/>
          </a:xfrm>
          <a:prstGeom prst="rect">
            <a:avLst/>
          </a:prstGeom>
        </p:spPr>
        <p:txBody>
          <a:bodyPr/>
          <a:lstStyle>
            <a:lvl1pPr marL="0" indent="0" algn="l" defTabSz="685800" rtl="0" eaLnBrk="1" latinLnBrk="0" hangingPunct="1">
              <a:lnSpc>
                <a:spcPts val="1400"/>
              </a:lnSpc>
              <a:spcBef>
                <a:spcPts val="900"/>
              </a:spcBef>
              <a:buFont typeface="Arial" panose="020B0604020202020204" pitchFamily="34" charset="0"/>
              <a:buNone/>
              <a:defRPr sz="1400" kern="1200" cap="all" baseline="0">
                <a:solidFill>
                  <a:schemeClr val="accent1"/>
                </a:solidFill>
                <a:latin typeface="+mn-lt"/>
                <a:ea typeface="+mn-ea"/>
                <a:cs typeface="+mn-cs"/>
              </a:defRPr>
            </a:lvl1pPr>
            <a:lvl2pPr marL="0" indent="0" algn="l" defTabSz="685800" rtl="0" eaLnBrk="1" latinLnBrk="0" hangingPunct="1">
              <a:lnSpc>
                <a:spcPts val="1400"/>
              </a:lnSpc>
              <a:spcBef>
                <a:spcPts val="0"/>
              </a:spcBef>
              <a:buFont typeface="Arial" panose="020B0604020202020204" pitchFamily="34" charset="0"/>
              <a:buNone/>
              <a:defRPr sz="800" kern="1200">
                <a:solidFill>
                  <a:schemeClr val="tx1"/>
                </a:solidFill>
                <a:latin typeface="+mn-lt"/>
                <a:ea typeface="+mn-ea"/>
                <a:cs typeface="+mn-cs"/>
              </a:defRPr>
            </a:lvl2pPr>
            <a:lvl3pPr marL="179388" indent="-90488"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3pPr>
            <a:lvl4pPr marL="269875" indent="-88900"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4pPr>
            <a:lvl5pPr marL="360363" indent="-90488"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ct val="50000"/>
              </a:spcBef>
              <a:defRPr/>
            </a:pPr>
            <a:r>
              <a:rPr lang="en-GB" dirty="0">
                <a:solidFill>
                  <a:srgbClr val="ED1944"/>
                </a:solidFill>
                <a:ea typeface="DaxOT-Medium"/>
                <a:cs typeface="DaxOT-Regular"/>
              </a:rPr>
              <a:t>Features – Tolerance to misalignment</a:t>
            </a:r>
            <a:endParaRPr lang="en-US" dirty="0">
              <a:solidFill>
                <a:srgbClr val="ED1944"/>
              </a:solidFill>
              <a:ea typeface="DaxOT-Medium"/>
              <a:cs typeface="DaxOT-Regular"/>
            </a:endParaRPr>
          </a:p>
        </p:txBody>
      </p:sp>
      <p:pic>
        <p:nvPicPr>
          <p:cNvPr id="12" name="Picture 11" descr="A green rectangular object with a black background&#10;&#10;Description automatically generated">
            <a:extLst>
              <a:ext uri="{FF2B5EF4-FFF2-40B4-BE49-F238E27FC236}">
                <a16:creationId xmlns:a16="http://schemas.microsoft.com/office/drawing/2014/main" id="{45933263-03B3-4EFC-3091-9D65D3DE34E0}"/>
              </a:ext>
            </a:extLst>
          </p:cNvPr>
          <p:cNvPicPr>
            <a:picLocks noChangeAspect="1"/>
          </p:cNvPicPr>
          <p:nvPr/>
        </p:nvPicPr>
        <p:blipFill rotWithShape="1">
          <a:blip r:embed="rId2">
            <a:extLst>
              <a:ext uri="{28A0092B-C50C-407E-A947-70E740481C1C}">
                <a14:useLocalDpi xmlns:a14="http://schemas.microsoft.com/office/drawing/2010/main" val="0"/>
              </a:ext>
            </a:extLst>
          </a:blip>
          <a:srcRect l="25165" t="34488" r="26443" b="15814"/>
          <a:stretch/>
        </p:blipFill>
        <p:spPr>
          <a:xfrm>
            <a:off x="914400" y="1518339"/>
            <a:ext cx="3297382" cy="1904808"/>
          </a:xfrm>
          <a:prstGeom prst="rect">
            <a:avLst/>
          </a:prstGeom>
        </p:spPr>
      </p:pic>
      <p:pic>
        <p:nvPicPr>
          <p:cNvPr id="15" name="Picture 14" descr="A green table with black and silver objects&#10;&#10;Description automatically generated with medium confidence">
            <a:extLst>
              <a:ext uri="{FF2B5EF4-FFF2-40B4-BE49-F238E27FC236}">
                <a16:creationId xmlns:a16="http://schemas.microsoft.com/office/drawing/2014/main" id="{3381BEE9-B268-59AD-538C-83138268108D}"/>
              </a:ext>
            </a:extLst>
          </p:cNvPr>
          <p:cNvPicPr>
            <a:picLocks noChangeAspect="1"/>
          </p:cNvPicPr>
          <p:nvPr/>
        </p:nvPicPr>
        <p:blipFill rotWithShape="1">
          <a:blip r:embed="rId3">
            <a:extLst>
              <a:ext uri="{28A0092B-C50C-407E-A947-70E740481C1C}">
                <a14:useLocalDpi xmlns:a14="http://schemas.microsoft.com/office/drawing/2010/main" val="0"/>
              </a:ext>
            </a:extLst>
          </a:blip>
          <a:srcRect l="17685" t="19966" r="15180" b="15534"/>
          <a:stretch/>
        </p:blipFill>
        <p:spPr>
          <a:xfrm>
            <a:off x="5384800" y="1124448"/>
            <a:ext cx="2404119" cy="2309706"/>
          </a:xfrm>
          <a:prstGeom prst="rect">
            <a:avLst/>
          </a:prstGeom>
        </p:spPr>
      </p:pic>
      <p:cxnSp>
        <p:nvCxnSpPr>
          <p:cNvPr id="17" name="Straight Arrow Connector 16">
            <a:extLst>
              <a:ext uri="{FF2B5EF4-FFF2-40B4-BE49-F238E27FC236}">
                <a16:creationId xmlns:a16="http://schemas.microsoft.com/office/drawing/2014/main" id="{A3F17CE4-D683-C835-6E1D-399245F6BCDC}"/>
              </a:ext>
            </a:extLst>
          </p:cNvPr>
          <p:cNvCxnSpPr/>
          <p:nvPr/>
        </p:nvCxnSpPr>
        <p:spPr>
          <a:xfrm flipH="1">
            <a:off x="7308426" y="3002954"/>
            <a:ext cx="657014" cy="2370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BF1B6A3-CECC-E06C-865E-D99E86301EAB}"/>
              </a:ext>
            </a:extLst>
          </p:cNvPr>
          <p:cNvCxnSpPr>
            <a:cxnSpLocks/>
          </p:cNvCxnSpPr>
          <p:nvPr/>
        </p:nvCxnSpPr>
        <p:spPr>
          <a:xfrm flipH="1" flipV="1">
            <a:off x="7464214" y="2700269"/>
            <a:ext cx="501226" cy="3020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08C94FC-D7E3-CE9D-2E75-DA9F640CF108}"/>
              </a:ext>
            </a:extLst>
          </p:cNvPr>
          <p:cNvCxnSpPr>
            <a:cxnSpLocks/>
          </p:cNvCxnSpPr>
          <p:nvPr/>
        </p:nvCxnSpPr>
        <p:spPr>
          <a:xfrm flipV="1">
            <a:off x="7965440" y="2397585"/>
            <a:ext cx="0" cy="6053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89E18A1-C1E5-D668-1C13-0EDEB1FCD02A}"/>
              </a:ext>
            </a:extLst>
          </p:cNvPr>
          <p:cNvSpPr txBox="1"/>
          <p:nvPr/>
        </p:nvSpPr>
        <p:spPr>
          <a:xfrm>
            <a:off x="7349364" y="3161889"/>
            <a:ext cx="327334" cy="338554"/>
          </a:xfrm>
          <a:prstGeom prst="rect">
            <a:avLst/>
          </a:prstGeom>
          <a:noFill/>
        </p:spPr>
        <p:txBody>
          <a:bodyPr wrap="none" rtlCol="0">
            <a:spAutoFit/>
          </a:bodyPr>
          <a:lstStyle/>
          <a:p>
            <a:r>
              <a:rPr lang="en-GB" sz="1600" b="1" dirty="0">
                <a:solidFill>
                  <a:srgbClr val="ED1944"/>
                </a:solidFill>
              </a:rPr>
              <a:t>Y</a:t>
            </a:r>
          </a:p>
        </p:txBody>
      </p:sp>
      <p:sp>
        <p:nvSpPr>
          <p:cNvPr id="25" name="TextBox 24">
            <a:extLst>
              <a:ext uri="{FF2B5EF4-FFF2-40B4-BE49-F238E27FC236}">
                <a16:creationId xmlns:a16="http://schemas.microsoft.com/office/drawing/2014/main" id="{68985A46-40C7-C9E0-4359-B2A9E8533238}"/>
              </a:ext>
            </a:extLst>
          </p:cNvPr>
          <p:cNvSpPr txBox="1"/>
          <p:nvPr/>
        </p:nvSpPr>
        <p:spPr>
          <a:xfrm>
            <a:off x="7944707" y="2364261"/>
            <a:ext cx="314510" cy="338554"/>
          </a:xfrm>
          <a:prstGeom prst="rect">
            <a:avLst/>
          </a:prstGeom>
          <a:noFill/>
        </p:spPr>
        <p:txBody>
          <a:bodyPr wrap="none" rtlCol="0">
            <a:spAutoFit/>
          </a:bodyPr>
          <a:lstStyle/>
          <a:p>
            <a:r>
              <a:rPr lang="en-GB" sz="1600" b="1" dirty="0">
                <a:solidFill>
                  <a:srgbClr val="ED1944"/>
                </a:solidFill>
              </a:rPr>
              <a:t>Z</a:t>
            </a:r>
          </a:p>
        </p:txBody>
      </p:sp>
      <p:sp>
        <p:nvSpPr>
          <p:cNvPr id="26" name="TextBox 25">
            <a:extLst>
              <a:ext uri="{FF2B5EF4-FFF2-40B4-BE49-F238E27FC236}">
                <a16:creationId xmlns:a16="http://schemas.microsoft.com/office/drawing/2014/main" id="{873337C6-9BC5-CF45-C456-33571E024165}"/>
              </a:ext>
            </a:extLst>
          </p:cNvPr>
          <p:cNvSpPr txBox="1"/>
          <p:nvPr/>
        </p:nvSpPr>
        <p:spPr>
          <a:xfrm>
            <a:off x="7503824" y="2426870"/>
            <a:ext cx="324128" cy="338554"/>
          </a:xfrm>
          <a:prstGeom prst="rect">
            <a:avLst/>
          </a:prstGeom>
          <a:noFill/>
        </p:spPr>
        <p:txBody>
          <a:bodyPr wrap="none" rtlCol="0">
            <a:spAutoFit/>
          </a:bodyPr>
          <a:lstStyle/>
          <a:p>
            <a:r>
              <a:rPr lang="en-GB" sz="1600" b="1" dirty="0">
                <a:solidFill>
                  <a:srgbClr val="ED1944"/>
                </a:solidFill>
              </a:rPr>
              <a:t>X</a:t>
            </a:r>
          </a:p>
        </p:txBody>
      </p:sp>
    </p:spTree>
    <p:extLst>
      <p:ext uri="{BB962C8B-B14F-4D97-AF65-F5344CB8AC3E}">
        <p14:creationId xmlns:p14="http://schemas.microsoft.com/office/powerpoint/2010/main" val="214423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computer connector&#10;&#10;Description automatically generated">
            <a:extLst>
              <a:ext uri="{FF2B5EF4-FFF2-40B4-BE49-F238E27FC236}">
                <a16:creationId xmlns:a16="http://schemas.microsoft.com/office/drawing/2014/main" id="{37B4C444-7C91-B53F-6252-5F73F0D991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5991" y="1413539"/>
            <a:ext cx="8570556" cy="2180673"/>
          </a:xfrm>
          <a:prstGeom prst="rect">
            <a:avLst/>
          </a:prstGeom>
        </p:spPr>
      </p:pic>
      <p:cxnSp>
        <p:nvCxnSpPr>
          <p:cNvPr id="8" name="Straight Connector 7">
            <a:extLst>
              <a:ext uri="{FF2B5EF4-FFF2-40B4-BE49-F238E27FC236}">
                <a16:creationId xmlns:a16="http://schemas.microsoft.com/office/drawing/2014/main" id="{AB754214-F2FE-21DA-F48A-60D13C9C9E9A}"/>
              </a:ext>
            </a:extLst>
          </p:cNvPr>
          <p:cNvCxnSpPr>
            <a:cxnSpLocks/>
          </p:cNvCxnSpPr>
          <p:nvPr/>
        </p:nvCxnSpPr>
        <p:spPr>
          <a:xfrm>
            <a:off x="278969" y="3665579"/>
            <a:ext cx="8578312"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F0902CC0-45B5-8033-E27E-7A7C0F001DE8}"/>
              </a:ext>
            </a:extLst>
          </p:cNvPr>
          <p:cNvSpPr txBox="1">
            <a:spLocks/>
          </p:cNvSpPr>
          <p:nvPr/>
        </p:nvSpPr>
        <p:spPr>
          <a:xfrm>
            <a:off x="389058" y="3664238"/>
            <a:ext cx="8468222" cy="950619"/>
          </a:xfrm>
          <a:prstGeom prst="rect">
            <a:avLst/>
          </a:prstGeom>
        </p:spPr>
        <p:txBody>
          <a:bodyPr anchor="ctr"/>
          <a:lstStyle>
            <a:lvl1pPr marL="0" indent="0" algn="l" defTabSz="685800" rtl="0" eaLnBrk="1" latinLnBrk="0" hangingPunct="1">
              <a:lnSpc>
                <a:spcPts val="1400"/>
              </a:lnSpc>
              <a:spcBef>
                <a:spcPts val="900"/>
              </a:spcBef>
              <a:buFont typeface="Arial" panose="020B0604020202020204" pitchFamily="34" charset="0"/>
              <a:buNone/>
              <a:defRPr sz="800" kern="1200">
                <a:solidFill>
                  <a:schemeClr val="tx1"/>
                </a:solidFill>
                <a:latin typeface="+mn-lt"/>
                <a:ea typeface="+mn-ea"/>
                <a:cs typeface="+mn-cs"/>
              </a:defRPr>
            </a:lvl1pPr>
            <a:lvl2pPr marL="88900" indent="-88900"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2pPr>
            <a:lvl3pPr marL="179388" indent="-90488"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3pPr>
            <a:lvl4pPr marL="269875" indent="-88900"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4pPr>
            <a:lvl5pPr marL="360363" indent="-90488"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1300"/>
              </a:lnSpc>
              <a:spcBef>
                <a:spcPts val="300"/>
              </a:spcBef>
            </a:pPr>
            <a:r>
              <a:rPr lang="en-US" sz="800" dirty="0">
                <a:latin typeface="+mn-lt"/>
              </a:rPr>
              <a:t>By using insertion loss and Near End Cross Talk (NEXT) testing methods, a conservative estimate of the data rate for mated connectors is established at:</a:t>
            </a:r>
          </a:p>
          <a:p>
            <a:pPr marL="171450" indent="-171450">
              <a:lnSpc>
                <a:spcPts val="1300"/>
              </a:lnSpc>
              <a:spcBef>
                <a:spcPts val="0"/>
              </a:spcBef>
              <a:buClr>
                <a:srgbClr val="ED1944"/>
              </a:buClr>
              <a:buFont typeface="Wingdings" panose="05000000000000000000" pitchFamily="2" charset="2"/>
              <a:buChar char="§"/>
            </a:pPr>
            <a:r>
              <a:rPr lang="en-US" b="1" dirty="0"/>
              <a:t>4GHz, 8Gb/s </a:t>
            </a:r>
            <a:r>
              <a:rPr lang="en-US" dirty="0"/>
              <a:t>for 0.50mm (.0197”) pitch</a:t>
            </a:r>
            <a:endParaRPr lang="en-US" sz="100" dirty="0"/>
          </a:p>
          <a:p>
            <a:pPr marL="171450" indent="-171450">
              <a:lnSpc>
                <a:spcPts val="1300"/>
              </a:lnSpc>
              <a:spcBef>
                <a:spcPts val="0"/>
              </a:spcBef>
              <a:buClr>
                <a:srgbClr val="ED1944"/>
              </a:buClr>
              <a:buFont typeface="Wingdings" panose="05000000000000000000" pitchFamily="2" charset="2"/>
              <a:buChar char="§"/>
            </a:pPr>
            <a:r>
              <a:rPr lang="en-US" b="1" dirty="0"/>
              <a:t>6GHz, 12Gb/s</a:t>
            </a:r>
            <a:r>
              <a:rPr lang="en-US" dirty="0"/>
              <a:t> for 0.635mm (.025”) pitch</a:t>
            </a:r>
          </a:p>
          <a:p>
            <a:pPr marL="171450" indent="-171450">
              <a:lnSpc>
                <a:spcPts val="1300"/>
              </a:lnSpc>
              <a:spcBef>
                <a:spcPts val="0"/>
              </a:spcBef>
              <a:buClr>
                <a:srgbClr val="ED1944"/>
              </a:buClr>
              <a:buFont typeface="Wingdings" panose="05000000000000000000" pitchFamily="2" charset="2"/>
              <a:buChar char="§"/>
            </a:pPr>
            <a:r>
              <a:rPr lang="en-US" b="1" dirty="0"/>
              <a:t>2.5GHz, 5Gb/s</a:t>
            </a:r>
            <a:r>
              <a:rPr lang="en-US" dirty="0"/>
              <a:t> for 0.8mm (.0315”) pitch</a:t>
            </a:r>
          </a:p>
          <a:p>
            <a:pPr>
              <a:lnSpc>
                <a:spcPts val="1300"/>
              </a:lnSpc>
              <a:spcBef>
                <a:spcPts val="300"/>
              </a:spcBef>
            </a:pPr>
            <a:r>
              <a:rPr lang="en-US" sz="800" b="1" dirty="0">
                <a:latin typeface="+mn-lt"/>
              </a:rPr>
              <a:t>Further information and test result graphs can be found in the </a:t>
            </a:r>
            <a:r>
              <a:rPr lang="en-US" sz="800" b="1" u="sng" dirty="0">
                <a:solidFill>
                  <a:srgbClr val="ED1944"/>
                </a:solidFill>
                <a:latin typeface="+mn-lt"/>
                <a:hlinkClick r:id="rId3">
                  <a:extLst>
                    <a:ext uri="{A12FA001-AC4F-418D-AE19-62706E023703}">
                      <ahyp:hlinkClr xmlns:ahyp="http://schemas.microsoft.com/office/drawing/2018/hyperlinkcolor" val="tx"/>
                    </a:ext>
                  </a:extLst>
                </a:hlinkClick>
              </a:rPr>
              <a:t>HT090 Test </a:t>
            </a:r>
            <a:r>
              <a:rPr lang="en-US" sz="800" b="1" dirty="0">
                <a:solidFill>
                  <a:srgbClr val="ED1944"/>
                </a:solidFill>
                <a:latin typeface="+mn-lt"/>
                <a:hlinkClick r:id="rId3">
                  <a:extLst>
                    <a:ext uri="{A12FA001-AC4F-418D-AE19-62706E023703}">
                      <ahyp:hlinkClr xmlns:ahyp="http://schemas.microsoft.com/office/drawing/2018/hyperlinkcolor" val="tx"/>
                    </a:ext>
                  </a:extLst>
                </a:hlinkClick>
              </a:rPr>
              <a:t>Report Summar</a:t>
            </a:r>
            <a:r>
              <a:rPr lang="en-US" sz="800" b="1" u="sng" dirty="0">
                <a:solidFill>
                  <a:srgbClr val="ED1944"/>
                </a:solidFill>
                <a:latin typeface="+mn-lt"/>
                <a:hlinkClick r:id="rId3">
                  <a:extLst>
                    <a:ext uri="{A12FA001-AC4F-418D-AE19-62706E023703}">
                      <ahyp:hlinkClr xmlns:ahyp="http://schemas.microsoft.com/office/drawing/2018/hyperlinkcolor" val="tx"/>
                    </a:ext>
                  </a:extLst>
                </a:hlinkClick>
              </a:rPr>
              <a:t>y</a:t>
            </a:r>
            <a:r>
              <a:rPr lang="en-US" sz="800" b="1" u="sng" dirty="0">
                <a:solidFill>
                  <a:srgbClr val="ED1944"/>
                </a:solidFill>
                <a:latin typeface="+mn-lt"/>
              </a:rPr>
              <a:t>.</a:t>
            </a:r>
          </a:p>
        </p:txBody>
      </p:sp>
      <p:sp>
        <p:nvSpPr>
          <p:cNvPr id="9" name="Text Placeholder 1">
            <a:extLst>
              <a:ext uri="{FF2B5EF4-FFF2-40B4-BE49-F238E27FC236}">
                <a16:creationId xmlns:a16="http://schemas.microsoft.com/office/drawing/2014/main" id="{D305D412-E453-F0BC-2B99-63C8E4C07D02}"/>
              </a:ext>
            </a:extLst>
          </p:cNvPr>
          <p:cNvSpPr txBox="1">
            <a:spLocks/>
          </p:cNvSpPr>
          <p:nvPr/>
        </p:nvSpPr>
        <p:spPr>
          <a:xfrm>
            <a:off x="389059" y="930874"/>
            <a:ext cx="5978350" cy="251133"/>
          </a:xfrm>
          <a:prstGeom prst="rect">
            <a:avLst/>
          </a:prstGeom>
        </p:spPr>
        <p:txBody>
          <a:bodyPr/>
          <a:lstStyle>
            <a:lvl1pPr marL="0" indent="0" algn="l" defTabSz="685800" rtl="0" eaLnBrk="1" latinLnBrk="0" hangingPunct="1">
              <a:lnSpc>
                <a:spcPts val="1400"/>
              </a:lnSpc>
              <a:spcBef>
                <a:spcPts val="900"/>
              </a:spcBef>
              <a:buFont typeface="Arial" panose="020B0604020202020204" pitchFamily="34" charset="0"/>
              <a:buNone/>
              <a:defRPr sz="1400" kern="1200" cap="all" baseline="0">
                <a:solidFill>
                  <a:schemeClr val="accent1"/>
                </a:solidFill>
                <a:latin typeface="+mn-lt"/>
                <a:ea typeface="+mn-ea"/>
                <a:cs typeface="+mn-cs"/>
              </a:defRPr>
            </a:lvl1pPr>
            <a:lvl2pPr marL="0" indent="0" algn="l" defTabSz="685800" rtl="0" eaLnBrk="1" latinLnBrk="0" hangingPunct="1">
              <a:lnSpc>
                <a:spcPts val="1400"/>
              </a:lnSpc>
              <a:spcBef>
                <a:spcPts val="0"/>
              </a:spcBef>
              <a:buFont typeface="Arial" panose="020B0604020202020204" pitchFamily="34" charset="0"/>
              <a:buNone/>
              <a:defRPr sz="800" kern="1200">
                <a:solidFill>
                  <a:schemeClr val="tx1"/>
                </a:solidFill>
                <a:latin typeface="+mn-lt"/>
                <a:ea typeface="+mn-ea"/>
                <a:cs typeface="+mn-cs"/>
              </a:defRPr>
            </a:lvl2pPr>
            <a:lvl3pPr marL="179388" indent="-90488"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3pPr>
            <a:lvl4pPr marL="269875" indent="-88900"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4pPr>
            <a:lvl5pPr marL="360363" indent="-90488"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dirty="0"/>
              <a:t>Features – UP TO 12G</a:t>
            </a:r>
            <a:r>
              <a:rPr lang="en-GB" cap="none" dirty="0"/>
              <a:t>bit/s </a:t>
            </a:r>
            <a:r>
              <a:rPr lang="en-GB" dirty="0"/>
              <a:t>Data Rate</a:t>
            </a:r>
          </a:p>
        </p:txBody>
      </p:sp>
      <p:pic>
        <p:nvPicPr>
          <p:cNvPr id="4" name="Picture 3" descr="A close-up of a computer connector&#10;&#10;Description automatically generated">
            <a:extLst>
              <a:ext uri="{FF2B5EF4-FFF2-40B4-BE49-F238E27FC236}">
                <a16:creationId xmlns:a16="http://schemas.microsoft.com/office/drawing/2014/main" id="{6E556ADD-C6E5-E573-EB25-81BA994541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6169" y="930874"/>
            <a:ext cx="5791200" cy="2766907"/>
          </a:xfrm>
          <a:prstGeom prst="rect">
            <a:avLst/>
          </a:prstGeom>
        </p:spPr>
      </p:pic>
    </p:spTree>
    <p:extLst>
      <p:ext uri="{BB962C8B-B14F-4D97-AF65-F5344CB8AC3E}">
        <p14:creationId xmlns:p14="http://schemas.microsoft.com/office/powerpoint/2010/main" val="3472014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B754214-F2FE-21DA-F48A-60D13C9C9E9A}"/>
              </a:ext>
            </a:extLst>
          </p:cNvPr>
          <p:cNvCxnSpPr>
            <a:cxnSpLocks/>
          </p:cNvCxnSpPr>
          <p:nvPr/>
        </p:nvCxnSpPr>
        <p:spPr>
          <a:xfrm>
            <a:off x="278969" y="3665579"/>
            <a:ext cx="8578312"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F0902CC0-45B5-8033-E27E-7A7C0F001DE8}"/>
              </a:ext>
            </a:extLst>
          </p:cNvPr>
          <p:cNvSpPr txBox="1">
            <a:spLocks/>
          </p:cNvSpPr>
          <p:nvPr/>
        </p:nvSpPr>
        <p:spPr>
          <a:xfrm>
            <a:off x="389058" y="3664238"/>
            <a:ext cx="8468222" cy="950619"/>
          </a:xfrm>
          <a:prstGeom prst="rect">
            <a:avLst/>
          </a:prstGeom>
        </p:spPr>
        <p:txBody>
          <a:bodyPr anchor="ctr"/>
          <a:lstStyle>
            <a:lvl1pPr marL="0" indent="0" algn="l" defTabSz="685800" rtl="0" eaLnBrk="1" latinLnBrk="0" hangingPunct="1">
              <a:lnSpc>
                <a:spcPts val="1400"/>
              </a:lnSpc>
              <a:spcBef>
                <a:spcPts val="900"/>
              </a:spcBef>
              <a:buFont typeface="Arial" panose="020B0604020202020204" pitchFamily="34" charset="0"/>
              <a:buNone/>
              <a:defRPr sz="800" kern="1200">
                <a:solidFill>
                  <a:schemeClr val="tx1"/>
                </a:solidFill>
                <a:latin typeface="+mn-lt"/>
                <a:ea typeface="+mn-ea"/>
                <a:cs typeface="+mn-cs"/>
              </a:defRPr>
            </a:lvl1pPr>
            <a:lvl2pPr marL="88900" indent="-88900"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2pPr>
            <a:lvl3pPr marL="179388" indent="-90488"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3pPr>
            <a:lvl4pPr marL="269875" indent="-88900"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4pPr>
            <a:lvl5pPr marL="360363" indent="-90488"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1300"/>
              </a:lnSpc>
              <a:spcBef>
                <a:spcPts val="300"/>
              </a:spcBef>
            </a:pPr>
            <a:r>
              <a:rPr lang="en-US" sz="800" dirty="0">
                <a:latin typeface="+mn-lt"/>
              </a:rPr>
              <a:t>Some connectors in this range feature shrouded contacts, to prevent accidental damage to the miniature contacts. </a:t>
            </a:r>
            <a:r>
              <a:rPr lang="en-US" dirty="0"/>
              <a:t>Some designs include polarization within the shroud </a:t>
            </a:r>
            <a:r>
              <a:rPr lang="en-US" sz="800" dirty="0">
                <a:latin typeface="+mn-lt"/>
              </a:rPr>
              <a:t>to ensure assembly in only one direction. Check the individual product pages to confirm shrouding and polarization.</a:t>
            </a:r>
          </a:p>
          <a:p>
            <a:pPr>
              <a:lnSpc>
                <a:spcPts val="1300"/>
              </a:lnSpc>
              <a:spcBef>
                <a:spcPts val="300"/>
              </a:spcBef>
            </a:pPr>
            <a:r>
              <a:rPr lang="en-US" dirty="0"/>
              <a:t>When power pins are included, they are located on large posts on the male side. This </a:t>
            </a:r>
            <a:r>
              <a:rPr lang="en-US" sz="800" dirty="0">
                <a:latin typeface="+mn-lt"/>
              </a:rPr>
              <a:t>assists with blind mating, where visibility during the mating action is obscured or absent.</a:t>
            </a:r>
          </a:p>
        </p:txBody>
      </p:sp>
      <p:sp>
        <p:nvSpPr>
          <p:cNvPr id="9" name="Text Placeholder 1">
            <a:extLst>
              <a:ext uri="{FF2B5EF4-FFF2-40B4-BE49-F238E27FC236}">
                <a16:creationId xmlns:a16="http://schemas.microsoft.com/office/drawing/2014/main" id="{0708BD06-E291-07C2-2F54-2BE1B4E3DBAD}"/>
              </a:ext>
            </a:extLst>
          </p:cNvPr>
          <p:cNvSpPr txBox="1">
            <a:spLocks/>
          </p:cNvSpPr>
          <p:nvPr/>
        </p:nvSpPr>
        <p:spPr>
          <a:xfrm>
            <a:off x="389059" y="930874"/>
            <a:ext cx="5978350" cy="251133"/>
          </a:xfrm>
          <a:prstGeom prst="rect">
            <a:avLst/>
          </a:prstGeom>
        </p:spPr>
        <p:txBody>
          <a:bodyPr/>
          <a:lstStyle>
            <a:lvl1pPr marL="0" indent="0" algn="l" defTabSz="685800" rtl="0" eaLnBrk="1" latinLnBrk="0" hangingPunct="1">
              <a:lnSpc>
                <a:spcPts val="1400"/>
              </a:lnSpc>
              <a:spcBef>
                <a:spcPts val="900"/>
              </a:spcBef>
              <a:buFont typeface="Arial" panose="020B0604020202020204" pitchFamily="34" charset="0"/>
              <a:buNone/>
              <a:defRPr sz="1400" kern="1200" cap="all" baseline="0">
                <a:solidFill>
                  <a:schemeClr val="accent1"/>
                </a:solidFill>
                <a:latin typeface="+mn-lt"/>
                <a:ea typeface="+mn-ea"/>
                <a:cs typeface="+mn-cs"/>
              </a:defRPr>
            </a:lvl1pPr>
            <a:lvl2pPr marL="0" indent="0" algn="l" defTabSz="685800" rtl="0" eaLnBrk="1" latinLnBrk="0" hangingPunct="1">
              <a:lnSpc>
                <a:spcPts val="1400"/>
              </a:lnSpc>
              <a:spcBef>
                <a:spcPts val="0"/>
              </a:spcBef>
              <a:buFont typeface="Arial" panose="020B0604020202020204" pitchFamily="34" charset="0"/>
              <a:buNone/>
              <a:defRPr sz="800" kern="1200">
                <a:solidFill>
                  <a:schemeClr val="tx1"/>
                </a:solidFill>
                <a:latin typeface="+mn-lt"/>
                <a:ea typeface="+mn-ea"/>
                <a:cs typeface="+mn-cs"/>
              </a:defRPr>
            </a:lvl2pPr>
            <a:lvl3pPr marL="179388" indent="-90488"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3pPr>
            <a:lvl4pPr marL="269875" indent="-88900"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4pPr>
            <a:lvl5pPr marL="360363" indent="-90488"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dirty="0">
                <a:solidFill>
                  <a:srgbClr val="ED1944"/>
                </a:solidFill>
                <a:ea typeface="DaxOT-Medium"/>
                <a:cs typeface="DaxOT-Regular"/>
              </a:rPr>
              <a:t>Features – Shrouding and Polarization</a:t>
            </a:r>
            <a:endParaRPr lang="en-US" dirty="0">
              <a:solidFill>
                <a:srgbClr val="ED1944"/>
              </a:solidFill>
              <a:ea typeface="DaxOT-Medium"/>
              <a:cs typeface="DaxOT-Regular"/>
            </a:endParaRPr>
          </a:p>
          <a:p>
            <a:endParaRPr lang="en-GB" dirty="0">
              <a:solidFill>
                <a:srgbClr val="ED1944"/>
              </a:solidFill>
            </a:endParaRPr>
          </a:p>
        </p:txBody>
      </p:sp>
      <p:pic>
        <p:nvPicPr>
          <p:cNvPr id="5" name="Picture 4" descr="A close-up of a computer connector&#10;&#10;Description automatically generated">
            <a:extLst>
              <a:ext uri="{FF2B5EF4-FFF2-40B4-BE49-F238E27FC236}">
                <a16:creationId xmlns:a16="http://schemas.microsoft.com/office/drawing/2014/main" id="{6F18E411-B012-4C82-F1A3-52088D9EE7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2445" y="1310172"/>
            <a:ext cx="2437935" cy="2223066"/>
          </a:xfrm>
          <a:prstGeom prst="rect">
            <a:avLst/>
          </a:prstGeom>
        </p:spPr>
      </p:pic>
      <p:pic>
        <p:nvPicPr>
          <p:cNvPr id="17" name="Picture 16" descr="A close-up of a device&#10;&#10;Description automatically generated">
            <a:extLst>
              <a:ext uri="{FF2B5EF4-FFF2-40B4-BE49-F238E27FC236}">
                <a16:creationId xmlns:a16="http://schemas.microsoft.com/office/drawing/2014/main" id="{FC933C19-A6F0-6CF4-D8FB-91157EEBB5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0670" y="270019"/>
            <a:ext cx="3769328" cy="3769328"/>
          </a:xfrm>
          <a:prstGeom prst="rect">
            <a:avLst/>
          </a:prstGeom>
        </p:spPr>
      </p:pic>
    </p:spTree>
    <p:extLst>
      <p:ext uri="{BB962C8B-B14F-4D97-AF65-F5344CB8AC3E}">
        <p14:creationId xmlns:p14="http://schemas.microsoft.com/office/powerpoint/2010/main" val="637843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electrical device with red lights&#10;&#10;Description automatically generated">
            <a:extLst>
              <a:ext uri="{FF2B5EF4-FFF2-40B4-BE49-F238E27FC236}">
                <a16:creationId xmlns:a16="http://schemas.microsoft.com/office/drawing/2014/main" id="{95E4EA2E-0785-5D16-AEC7-210B37F88B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5880" y="511876"/>
            <a:ext cx="3661176" cy="3661176"/>
          </a:xfrm>
          <a:prstGeom prst="rect">
            <a:avLst/>
          </a:prstGeom>
        </p:spPr>
      </p:pic>
      <p:cxnSp>
        <p:nvCxnSpPr>
          <p:cNvPr id="8" name="Straight Connector 7">
            <a:extLst>
              <a:ext uri="{FF2B5EF4-FFF2-40B4-BE49-F238E27FC236}">
                <a16:creationId xmlns:a16="http://schemas.microsoft.com/office/drawing/2014/main" id="{AB754214-F2FE-21DA-F48A-60D13C9C9E9A}"/>
              </a:ext>
            </a:extLst>
          </p:cNvPr>
          <p:cNvCxnSpPr>
            <a:cxnSpLocks/>
          </p:cNvCxnSpPr>
          <p:nvPr/>
        </p:nvCxnSpPr>
        <p:spPr>
          <a:xfrm>
            <a:off x="278969" y="3665579"/>
            <a:ext cx="8578312"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F0902CC0-45B5-8033-E27E-7A7C0F001DE8}"/>
              </a:ext>
            </a:extLst>
          </p:cNvPr>
          <p:cNvSpPr txBox="1">
            <a:spLocks/>
          </p:cNvSpPr>
          <p:nvPr/>
        </p:nvSpPr>
        <p:spPr>
          <a:xfrm>
            <a:off x="389058" y="3664238"/>
            <a:ext cx="8468222" cy="950619"/>
          </a:xfrm>
          <a:prstGeom prst="rect">
            <a:avLst/>
          </a:prstGeom>
        </p:spPr>
        <p:txBody>
          <a:bodyPr anchor="ctr"/>
          <a:lstStyle>
            <a:lvl1pPr marL="0" indent="0" algn="l" defTabSz="685800" rtl="0" eaLnBrk="1" latinLnBrk="0" hangingPunct="1">
              <a:lnSpc>
                <a:spcPts val="1400"/>
              </a:lnSpc>
              <a:spcBef>
                <a:spcPts val="900"/>
              </a:spcBef>
              <a:buFont typeface="Arial" panose="020B0604020202020204" pitchFamily="34" charset="0"/>
              <a:buNone/>
              <a:defRPr sz="800" kern="1200">
                <a:solidFill>
                  <a:schemeClr val="tx1"/>
                </a:solidFill>
                <a:latin typeface="+mn-lt"/>
                <a:ea typeface="+mn-ea"/>
                <a:cs typeface="+mn-cs"/>
              </a:defRPr>
            </a:lvl1pPr>
            <a:lvl2pPr marL="88900" indent="-88900"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2pPr>
            <a:lvl3pPr marL="179388" indent="-90488"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3pPr>
            <a:lvl4pPr marL="269875" indent="-88900"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4pPr>
            <a:lvl5pPr marL="360363" indent="-90488"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1300"/>
              </a:lnSpc>
              <a:spcBef>
                <a:spcPts val="300"/>
              </a:spcBef>
            </a:pPr>
            <a:r>
              <a:rPr lang="en-US" sz="800" dirty="0">
                <a:latin typeface="+mn-lt"/>
              </a:rPr>
              <a:t>To assist with correct board placement, all signal-only connectors feature location pegs or posts to inhibit movement during the solder process. To improve surface mount retention to the PCB, retention tabs are located on either end of the connectors which provide additional solder strength.</a:t>
            </a:r>
          </a:p>
          <a:p>
            <a:pPr>
              <a:lnSpc>
                <a:spcPts val="1300"/>
              </a:lnSpc>
              <a:spcBef>
                <a:spcPts val="300"/>
              </a:spcBef>
            </a:pPr>
            <a:r>
              <a:rPr lang="en-US" dirty="0"/>
              <a:t>Connectors including power pins have throughboard solderable posts for both location and additional solder strength.</a:t>
            </a:r>
            <a:endParaRPr lang="en-US" sz="800" dirty="0">
              <a:latin typeface="+mn-lt"/>
            </a:endParaRPr>
          </a:p>
        </p:txBody>
      </p:sp>
      <p:sp>
        <p:nvSpPr>
          <p:cNvPr id="7" name="Text Placeholder 1">
            <a:extLst>
              <a:ext uri="{FF2B5EF4-FFF2-40B4-BE49-F238E27FC236}">
                <a16:creationId xmlns:a16="http://schemas.microsoft.com/office/drawing/2014/main" id="{3EEC707D-97D3-D421-E689-9E2E4EB0A31E}"/>
              </a:ext>
            </a:extLst>
          </p:cNvPr>
          <p:cNvSpPr txBox="1">
            <a:spLocks/>
          </p:cNvSpPr>
          <p:nvPr/>
        </p:nvSpPr>
        <p:spPr>
          <a:xfrm>
            <a:off x="389059" y="930874"/>
            <a:ext cx="5978350" cy="251133"/>
          </a:xfrm>
          <a:prstGeom prst="rect">
            <a:avLst/>
          </a:prstGeom>
        </p:spPr>
        <p:txBody>
          <a:bodyPr/>
          <a:lstStyle>
            <a:lvl1pPr marL="0" indent="0" algn="l" defTabSz="685800" rtl="0" eaLnBrk="1" latinLnBrk="0" hangingPunct="1">
              <a:lnSpc>
                <a:spcPts val="1400"/>
              </a:lnSpc>
              <a:spcBef>
                <a:spcPts val="900"/>
              </a:spcBef>
              <a:buFont typeface="Arial" panose="020B0604020202020204" pitchFamily="34" charset="0"/>
              <a:buNone/>
              <a:defRPr sz="1400" kern="1200" cap="all" baseline="0">
                <a:solidFill>
                  <a:schemeClr val="accent1"/>
                </a:solidFill>
                <a:latin typeface="+mn-lt"/>
                <a:ea typeface="+mn-ea"/>
                <a:cs typeface="+mn-cs"/>
              </a:defRPr>
            </a:lvl1pPr>
            <a:lvl2pPr marL="0" indent="0" algn="l" defTabSz="685800" rtl="0" eaLnBrk="1" latinLnBrk="0" hangingPunct="1">
              <a:lnSpc>
                <a:spcPts val="1400"/>
              </a:lnSpc>
              <a:spcBef>
                <a:spcPts val="0"/>
              </a:spcBef>
              <a:buFont typeface="Arial" panose="020B0604020202020204" pitchFamily="34" charset="0"/>
              <a:buNone/>
              <a:defRPr sz="800" kern="1200">
                <a:solidFill>
                  <a:schemeClr val="tx1"/>
                </a:solidFill>
                <a:latin typeface="+mn-lt"/>
                <a:ea typeface="+mn-ea"/>
                <a:cs typeface="+mn-cs"/>
              </a:defRPr>
            </a:lvl2pPr>
            <a:lvl3pPr marL="179388" indent="-90488"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3pPr>
            <a:lvl4pPr marL="269875" indent="-88900"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4pPr>
            <a:lvl5pPr marL="360363" indent="-90488"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ct val="50000"/>
              </a:spcBef>
              <a:defRPr/>
            </a:pPr>
            <a:r>
              <a:rPr lang="en-GB" dirty="0">
                <a:solidFill>
                  <a:srgbClr val="ED1944"/>
                </a:solidFill>
                <a:ea typeface="DaxOT-Medium"/>
                <a:cs typeface="DaxOT-Regular"/>
              </a:rPr>
              <a:t>Features – Surface Mount Retention Tabs and Pegs</a:t>
            </a:r>
            <a:endParaRPr lang="en-US" dirty="0">
              <a:solidFill>
                <a:srgbClr val="ED1944"/>
              </a:solidFill>
              <a:ea typeface="DaxOT-Medium"/>
              <a:cs typeface="DaxOT-Regular"/>
            </a:endParaRPr>
          </a:p>
        </p:txBody>
      </p:sp>
      <p:pic>
        <p:nvPicPr>
          <p:cNvPr id="22" name="Picture 21" descr="A close-up of a circuit board&#10;&#10;Description automatically generated">
            <a:extLst>
              <a:ext uri="{FF2B5EF4-FFF2-40B4-BE49-F238E27FC236}">
                <a16:creationId xmlns:a16="http://schemas.microsoft.com/office/drawing/2014/main" id="{23AA3664-C8EE-F923-A9BB-E261B0203B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2140" y="1388303"/>
            <a:ext cx="2901029" cy="2257909"/>
          </a:xfrm>
          <a:prstGeom prst="rect">
            <a:avLst/>
          </a:prstGeom>
        </p:spPr>
      </p:pic>
    </p:spTree>
    <p:extLst>
      <p:ext uri="{BB962C8B-B14F-4D97-AF65-F5344CB8AC3E}">
        <p14:creationId xmlns:p14="http://schemas.microsoft.com/office/powerpoint/2010/main" val="3879532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B754214-F2FE-21DA-F48A-60D13C9C9E9A}"/>
              </a:ext>
            </a:extLst>
          </p:cNvPr>
          <p:cNvCxnSpPr>
            <a:cxnSpLocks/>
          </p:cNvCxnSpPr>
          <p:nvPr/>
        </p:nvCxnSpPr>
        <p:spPr>
          <a:xfrm>
            <a:off x="278969" y="3665579"/>
            <a:ext cx="8578312"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F0902CC0-45B5-8033-E27E-7A7C0F001DE8}"/>
              </a:ext>
            </a:extLst>
          </p:cNvPr>
          <p:cNvSpPr txBox="1">
            <a:spLocks/>
          </p:cNvSpPr>
          <p:nvPr/>
        </p:nvSpPr>
        <p:spPr>
          <a:xfrm>
            <a:off x="389058" y="3664238"/>
            <a:ext cx="8468222" cy="950619"/>
          </a:xfrm>
          <a:prstGeom prst="rect">
            <a:avLst/>
          </a:prstGeom>
        </p:spPr>
        <p:txBody>
          <a:bodyPr anchor="ctr"/>
          <a:lstStyle>
            <a:lvl1pPr marL="0" indent="0" algn="l" defTabSz="685800" rtl="0" eaLnBrk="1" latinLnBrk="0" hangingPunct="1">
              <a:lnSpc>
                <a:spcPts val="1400"/>
              </a:lnSpc>
              <a:spcBef>
                <a:spcPts val="900"/>
              </a:spcBef>
              <a:buFont typeface="Arial" panose="020B0604020202020204" pitchFamily="34" charset="0"/>
              <a:buNone/>
              <a:defRPr sz="800" kern="1200">
                <a:solidFill>
                  <a:schemeClr val="tx1"/>
                </a:solidFill>
                <a:latin typeface="+mn-lt"/>
                <a:ea typeface="+mn-ea"/>
                <a:cs typeface="+mn-cs"/>
              </a:defRPr>
            </a:lvl1pPr>
            <a:lvl2pPr marL="88900" indent="-88900"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2pPr>
            <a:lvl3pPr marL="179388" indent="-90488"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3pPr>
            <a:lvl4pPr marL="269875" indent="-88900"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4pPr>
            <a:lvl5pPr marL="360363" indent="-90488"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1300"/>
              </a:lnSpc>
              <a:spcBef>
                <a:spcPts val="900"/>
              </a:spcBef>
            </a:pPr>
            <a:r>
              <a:rPr lang="en-US" sz="800" dirty="0">
                <a:latin typeface="+mn-lt"/>
              </a:rPr>
              <a:t>All Male and Female connectors are available in Tape and Reel packaging options, ready to facilitate automated assembly processes to the PCB. All signal terminations are SMT, all power terminations are throughboard.</a:t>
            </a:r>
          </a:p>
          <a:p>
            <a:pPr>
              <a:lnSpc>
                <a:spcPts val="1300"/>
              </a:lnSpc>
              <a:spcBef>
                <a:spcPts val="900"/>
              </a:spcBef>
            </a:pPr>
            <a:r>
              <a:rPr lang="en-US" sz="800" dirty="0">
                <a:latin typeface="+mn-lt"/>
              </a:rPr>
              <a:t>The vertical connectors are fitted with disposable pick-and-place caps or tape – for the horizontal connectors, there is already a suitable flat surface on the connector itself.</a:t>
            </a:r>
          </a:p>
        </p:txBody>
      </p:sp>
      <p:pic>
        <p:nvPicPr>
          <p:cNvPr id="6" name="Picture 5">
            <a:extLst>
              <a:ext uri="{FF2B5EF4-FFF2-40B4-BE49-F238E27FC236}">
                <a16:creationId xmlns:a16="http://schemas.microsoft.com/office/drawing/2014/main" id="{1D1D034C-1BB1-1D76-C3FD-43A45FB5AC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5706" y="842459"/>
            <a:ext cx="3641435" cy="2863167"/>
          </a:xfrm>
          <a:prstGeom prst="rect">
            <a:avLst/>
          </a:prstGeom>
        </p:spPr>
      </p:pic>
      <p:sp>
        <p:nvSpPr>
          <p:cNvPr id="9" name="Text Placeholder 1">
            <a:extLst>
              <a:ext uri="{FF2B5EF4-FFF2-40B4-BE49-F238E27FC236}">
                <a16:creationId xmlns:a16="http://schemas.microsoft.com/office/drawing/2014/main" id="{8C94061B-79FB-58A9-F328-E8E0314811F9}"/>
              </a:ext>
            </a:extLst>
          </p:cNvPr>
          <p:cNvSpPr txBox="1">
            <a:spLocks/>
          </p:cNvSpPr>
          <p:nvPr/>
        </p:nvSpPr>
        <p:spPr>
          <a:xfrm>
            <a:off x="389059" y="930874"/>
            <a:ext cx="5978350" cy="251133"/>
          </a:xfrm>
          <a:prstGeom prst="rect">
            <a:avLst/>
          </a:prstGeom>
        </p:spPr>
        <p:txBody>
          <a:bodyPr/>
          <a:lstStyle>
            <a:lvl1pPr marL="0" indent="0" algn="l" defTabSz="685800" rtl="0" eaLnBrk="1" latinLnBrk="0" hangingPunct="1">
              <a:lnSpc>
                <a:spcPts val="1400"/>
              </a:lnSpc>
              <a:spcBef>
                <a:spcPts val="900"/>
              </a:spcBef>
              <a:buFont typeface="Arial" panose="020B0604020202020204" pitchFamily="34" charset="0"/>
              <a:buNone/>
              <a:defRPr sz="1400" kern="1200" cap="all" baseline="0">
                <a:solidFill>
                  <a:schemeClr val="accent1"/>
                </a:solidFill>
                <a:latin typeface="+mn-lt"/>
                <a:ea typeface="+mn-ea"/>
                <a:cs typeface="+mn-cs"/>
              </a:defRPr>
            </a:lvl1pPr>
            <a:lvl2pPr marL="0" indent="0" algn="l" defTabSz="685800" rtl="0" eaLnBrk="1" latinLnBrk="0" hangingPunct="1">
              <a:lnSpc>
                <a:spcPts val="1400"/>
              </a:lnSpc>
              <a:spcBef>
                <a:spcPts val="0"/>
              </a:spcBef>
              <a:buFont typeface="Arial" panose="020B0604020202020204" pitchFamily="34" charset="0"/>
              <a:buNone/>
              <a:defRPr sz="800" kern="1200">
                <a:solidFill>
                  <a:schemeClr val="tx1"/>
                </a:solidFill>
                <a:latin typeface="+mn-lt"/>
                <a:ea typeface="+mn-ea"/>
                <a:cs typeface="+mn-cs"/>
              </a:defRPr>
            </a:lvl2pPr>
            <a:lvl3pPr marL="179388" indent="-90488"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3pPr>
            <a:lvl4pPr marL="269875" indent="-88900"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4pPr>
            <a:lvl5pPr marL="360363" indent="-90488"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dirty="0">
                <a:solidFill>
                  <a:srgbClr val="ED1944"/>
                </a:solidFill>
                <a:cs typeface="DaxOT-Regular"/>
              </a:rPr>
              <a:t>Ready for auto-placement</a:t>
            </a:r>
          </a:p>
        </p:txBody>
      </p:sp>
      <p:pic>
        <p:nvPicPr>
          <p:cNvPr id="4" name="Picture 3" descr="A close-up of a computer chip&#10;&#10;Description automatically generated">
            <a:extLst>
              <a:ext uri="{FF2B5EF4-FFF2-40B4-BE49-F238E27FC236}">
                <a16:creationId xmlns:a16="http://schemas.microsoft.com/office/drawing/2014/main" id="{A9E5D694-B6A7-934A-4447-FE6744E5E1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5035" y="987688"/>
            <a:ext cx="3305875" cy="2636504"/>
          </a:xfrm>
          <a:prstGeom prst="rect">
            <a:avLst/>
          </a:prstGeom>
        </p:spPr>
      </p:pic>
    </p:spTree>
    <p:extLst>
      <p:ext uri="{BB962C8B-B14F-4D97-AF65-F5344CB8AC3E}">
        <p14:creationId xmlns:p14="http://schemas.microsoft.com/office/powerpoint/2010/main" val="2241494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Harwin Theme">
  <a:themeElements>
    <a:clrScheme name="Harwin">
      <a:dk1>
        <a:srgbClr val="14133B"/>
      </a:dk1>
      <a:lt1>
        <a:sysClr val="window" lastClr="FFFFFF"/>
      </a:lt1>
      <a:dk2>
        <a:srgbClr val="44546A"/>
      </a:dk2>
      <a:lt2>
        <a:srgbClr val="FAFAFA"/>
      </a:lt2>
      <a:accent1>
        <a:srgbClr val="E40138"/>
      </a:accent1>
      <a:accent2>
        <a:srgbClr val="934D98"/>
      </a:accent2>
      <a:accent3>
        <a:srgbClr val="6884C2"/>
      </a:accent3>
      <a:accent4>
        <a:srgbClr val="E4007C"/>
      </a:accent4>
      <a:accent5>
        <a:srgbClr val="C03CBB"/>
      </a:accent5>
      <a:accent6>
        <a:srgbClr val="6F67E7"/>
      </a:accent6>
      <a:hlink>
        <a:srgbClr val="E40138"/>
      </a:hlink>
      <a:folHlink>
        <a:srgbClr val="934D98"/>
      </a:folHlink>
    </a:clrScheme>
    <a:fontScheme name="Harwin">
      <a:majorFont>
        <a:latin typeface="Maven Pro"/>
        <a:ea typeface=""/>
        <a:cs typeface=""/>
      </a:majorFont>
      <a:minorFont>
        <a:latin typeface="Maven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9183</TotalTime>
  <Words>1477</Words>
  <Application>Microsoft Macintosh PowerPoint</Application>
  <PresentationFormat>Custom</PresentationFormat>
  <Paragraphs>122</Paragraphs>
  <Slides>22</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Maven Pro Medium</vt:lpstr>
      <vt:lpstr>Wingdings</vt:lpstr>
      <vt:lpstr>Calibri</vt:lpstr>
      <vt:lpstr>DaxOT-Medium</vt:lpstr>
      <vt:lpstr>Maven Pro Black</vt:lpstr>
      <vt:lpstr>DaxOT-Regular</vt:lpstr>
      <vt:lpstr>Maven Pro SemiBold</vt:lpstr>
      <vt:lpstr>Maven Pro</vt:lpstr>
      <vt:lpstr>Arial</vt:lpstr>
      <vt:lpstr>Maven Pro ExtraBold</vt:lpstr>
      <vt:lpstr>Oswald SemiBold</vt:lpstr>
      <vt:lpstr>Harwin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GET HELP FROM A  HARWIN EXPERT</vt:lpstr>
      <vt:lpstr>PowerPoint Presentation</vt:lpstr>
    </vt:vector>
  </TitlesOfParts>
  <Manager>Ben Green</Manager>
  <Company>Harwin PLC</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FLECTO Overview PTM - Harwin</dc:title>
  <dc:subject>BBi</dc:subject>
  <dc:creator>Wendy Jane Preston</dc:creator>
  <cp:keywords/>
  <dc:description/>
  <cp:lastModifiedBy>Matt Wilden</cp:lastModifiedBy>
  <cp:revision>177</cp:revision>
  <dcterms:created xsi:type="dcterms:W3CDTF">2022-10-20T09:37:01Z</dcterms:created>
  <dcterms:modified xsi:type="dcterms:W3CDTF">2025-06-27T14:17:25Z</dcterms:modified>
  <cp:category>Product Training Modules</cp:category>
</cp:coreProperties>
</file>